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31"/>
  </p:notesMasterIdLst>
  <p:sldIdLst>
    <p:sldId id="256" r:id="rId2"/>
    <p:sldId id="264" r:id="rId3"/>
    <p:sldId id="304" r:id="rId4"/>
    <p:sldId id="306" r:id="rId5"/>
    <p:sldId id="307" r:id="rId6"/>
    <p:sldId id="257" r:id="rId7"/>
    <p:sldId id="267" r:id="rId8"/>
    <p:sldId id="281" r:id="rId9"/>
    <p:sldId id="282" r:id="rId10"/>
    <p:sldId id="258" r:id="rId11"/>
    <p:sldId id="259" r:id="rId12"/>
    <p:sldId id="283" r:id="rId13"/>
    <p:sldId id="265" r:id="rId14"/>
    <p:sldId id="260" r:id="rId15"/>
    <p:sldId id="266" r:id="rId16"/>
    <p:sldId id="261" r:id="rId17"/>
    <p:sldId id="268" r:id="rId18"/>
    <p:sldId id="269" r:id="rId19"/>
    <p:sldId id="270" r:id="rId20"/>
    <p:sldId id="271" r:id="rId21"/>
    <p:sldId id="272" r:id="rId22"/>
    <p:sldId id="273" r:id="rId23"/>
    <p:sldId id="274" r:id="rId24"/>
    <p:sldId id="275" r:id="rId25"/>
    <p:sldId id="262" r:id="rId26"/>
    <p:sldId id="278" r:id="rId27"/>
    <p:sldId id="276" r:id="rId28"/>
    <p:sldId id="280" r:id="rId29"/>
    <p:sldId id="26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2444" autoAdjust="0"/>
  </p:normalViewPr>
  <p:slideViewPr>
    <p:cSldViewPr snapToGrid="0">
      <p:cViewPr varScale="1">
        <p:scale>
          <a:sx n="109" d="100"/>
          <a:sy n="109" d="100"/>
        </p:scale>
        <p:origin x="926"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theme" Target="theme/theme1.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viewProps" Target="viewProp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presProps" Target="pres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notesMaster" Target="notesMasters/notesMaster1.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tableStyles" Target="tableStyles.xml" /></Relationships>
</file>

<file path=ppt/diagrams/_rels/data1.xml.rels><?xml version="1.0" encoding="UTF-8" standalone="yes"?>
<Relationships xmlns="http://schemas.openxmlformats.org/package/2006/relationships"><Relationship Id="rId8" Type="http://schemas.openxmlformats.org/officeDocument/2006/relationships/image" Target="../media/image31.svg" /><Relationship Id="rId3" Type="http://schemas.openxmlformats.org/officeDocument/2006/relationships/image" Target="../media/image26.png" /><Relationship Id="rId7" Type="http://schemas.openxmlformats.org/officeDocument/2006/relationships/image" Target="../media/image30.png" /><Relationship Id="rId12" Type="http://schemas.openxmlformats.org/officeDocument/2006/relationships/image" Target="../media/image35.svg" /><Relationship Id="rId2" Type="http://schemas.openxmlformats.org/officeDocument/2006/relationships/image" Target="../media/image25.svg" /><Relationship Id="rId1" Type="http://schemas.openxmlformats.org/officeDocument/2006/relationships/image" Target="../media/image24.png" /><Relationship Id="rId6" Type="http://schemas.openxmlformats.org/officeDocument/2006/relationships/image" Target="../media/image29.svg" /><Relationship Id="rId11" Type="http://schemas.openxmlformats.org/officeDocument/2006/relationships/image" Target="../media/image34.png" /><Relationship Id="rId5" Type="http://schemas.openxmlformats.org/officeDocument/2006/relationships/image" Target="../media/image28.png" /><Relationship Id="rId10" Type="http://schemas.openxmlformats.org/officeDocument/2006/relationships/image" Target="../media/image33.svg" /><Relationship Id="rId4" Type="http://schemas.openxmlformats.org/officeDocument/2006/relationships/image" Target="../media/image27.svg" /><Relationship Id="rId9" Type="http://schemas.openxmlformats.org/officeDocument/2006/relationships/image" Target="../media/image32.png" /></Relationships>
</file>

<file path=ppt/diagrams/_rels/data4.xml.rels><?xml version="1.0" encoding="UTF-8" standalone="yes"?>
<Relationships xmlns="http://schemas.openxmlformats.org/package/2006/relationships"><Relationship Id="rId8" Type="http://schemas.openxmlformats.org/officeDocument/2006/relationships/image" Target="../media/image51.svg" /><Relationship Id="rId3" Type="http://schemas.openxmlformats.org/officeDocument/2006/relationships/image" Target="../media/image46.png" /><Relationship Id="rId7" Type="http://schemas.openxmlformats.org/officeDocument/2006/relationships/image" Target="../media/image50.png" /><Relationship Id="rId2" Type="http://schemas.openxmlformats.org/officeDocument/2006/relationships/image" Target="../media/image45.svg" /><Relationship Id="rId1" Type="http://schemas.openxmlformats.org/officeDocument/2006/relationships/image" Target="../media/image44.png" /><Relationship Id="rId6" Type="http://schemas.openxmlformats.org/officeDocument/2006/relationships/image" Target="../media/image49.svg" /><Relationship Id="rId5" Type="http://schemas.openxmlformats.org/officeDocument/2006/relationships/image" Target="../media/image48.png" /><Relationship Id="rId10" Type="http://schemas.openxmlformats.org/officeDocument/2006/relationships/image" Target="../media/image53.svg" /><Relationship Id="rId4" Type="http://schemas.openxmlformats.org/officeDocument/2006/relationships/image" Target="../media/image47.svg" /><Relationship Id="rId9" Type="http://schemas.openxmlformats.org/officeDocument/2006/relationships/image" Target="../media/image52.png" /></Relationships>
</file>

<file path=ppt/diagrams/_rels/drawing1.xml.rels><?xml version="1.0" encoding="UTF-8" standalone="yes"?>
<Relationships xmlns="http://schemas.openxmlformats.org/package/2006/relationships"><Relationship Id="rId8" Type="http://schemas.openxmlformats.org/officeDocument/2006/relationships/image" Target="../media/image31.svg" /><Relationship Id="rId3" Type="http://schemas.openxmlformats.org/officeDocument/2006/relationships/image" Target="../media/image26.png" /><Relationship Id="rId7" Type="http://schemas.openxmlformats.org/officeDocument/2006/relationships/image" Target="../media/image30.png" /><Relationship Id="rId12" Type="http://schemas.openxmlformats.org/officeDocument/2006/relationships/image" Target="../media/image35.svg" /><Relationship Id="rId2" Type="http://schemas.openxmlformats.org/officeDocument/2006/relationships/image" Target="../media/image25.svg" /><Relationship Id="rId1" Type="http://schemas.openxmlformats.org/officeDocument/2006/relationships/image" Target="../media/image24.png" /><Relationship Id="rId6" Type="http://schemas.openxmlformats.org/officeDocument/2006/relationships/image" Target="../media/image29.svg" /><Relationship Id="rId11" Type="http://schemas.openxmlformats.org/officeDocument/2006/relationships/image" Target="../media/image34.png" /><Relationship Id="rId5" Type="http://schemas.openxmlformats.org/officeDocument/2006/relationships/image" Target="../media/image28.png" /><Relationship Id="rId10" Type="http://schemas.openxmlformats.org/officeDocument/2006/relationships/image" Target="../media/image33.svg" /><Relationship Id="rId4" Type="http://schemas.openxmlformats.org/officeDocument/2006/relationships/image" Target="../media/image27.svg" /><Relationship Id="rId9" Type="http://schemas.openxmlformats.org/officeDocument/2006/relationships/image" Target="../media/image32.png" /></Relationships>
</file>

<file path=ppt/diagrams/_rels/drawing4.xml.rels><?xml version="1.0" encoding="UTF-8" standalone="yes"?>
<Relationships xmlns="http://schemas.openxmlformats.org/package/2006/relationships"><Relationship Id="rId8" Type="http://schemas.openxmlformats.org/officeDocument/2006/relationships/image" Target="../media/image51.svg" /><Relationship Id="rId3" Type="http://schemas.openxmlformats.org/officeDocument/2006/relationships/image" Target="../media/image46.png" /><Relationship Id="rId7" Type="http://schemas.openxmlformats.org/officeDocument/2006/relationships/image" Target="../media/image50.png" /><Relationship Id="rId2" Type="http://schemas.openxmlformats.org/officeDocument/2006/relationships/image" Target="../media/image45.svg" /><Relationship Id="rId1" Type="http://schemas.openxmlformats.org/officeDocument/2006/relationships/image" Target="../media/image44.png" /><Relationship Id="rId6" Type="http://schemas.openxmlformats.org/officeDocument/2006/relationships/image" Target="../media/image49.svg" /><Relationship Id="rId5" Type="http://schemas.openxmlformats.org/officeDocument/2006/relationships/image" Target="../media/image48.png" /><Relationship Id="rId10" Type="http://schemas.openxmlformats.org/officeDocument/2006/relationships/image" Target="../media/image53.svg" /><Relationship Id="rId4" Type="http://schemas.openxmlformats.org/officeDocument/2006/relationships/image" Target="../media/image47.svg" /><Relationship Id="rId9" Type="http://schemas.openxmlformats.org/officeDocument/2006/relationships/image" Target="../media/image52.png" /></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41F99C-71AD-42E3-9EEB-F8FF9BF677B5}"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914C1C61-2C4D-4667-91C1-5C401307D71E}">
      <dgm:prSet/>
      <dgm:spPr/>
      <dgm:t>
        <a:bodyPr/>
        <a:lstStyle/>
        <a:p>
          <a:r>
            <a:rPr lang="en-US"/>
            <a:t>Limiting dilution / serial dilution</a:t>
          </a:r>
        </a:p>
      </dgm:t>
    </dgm:pt>
    <dgm:pt modelId="{2AAF9F13-072E-4A63-8921-ACFDB5C87201}" type="parTrans" cxnId="{1615F651-372D-4B31-8C06-D5EC288BADFA}">
      <dgm:prSet/>
      <dgm:spPr/>
      <dgm:t>
        <a:bodyPr/>
        <a:lstStyle/>
        <a:p>
          <a:endParaRPr lang="en-US"/>
        </a:p>
      </dgm:t>
    </dgm:pt>
    <dgm:pt modelId="{C84B11B9-D64B-4DE4-A78F-9F4032BD3FBF}" type="sibTrans" cxnId="{1615F651-372D-4B31-8C06-D5EC288BADFA}">
      <dgm:prSet/>
      <dgm:spPr/>
      <dgm:t>
        <a:bodyPr/>
        <a:lstStyle/>
        <a:p>
          <a:endParaRPr lang="en-US"/>
        </a:p>
      </dgm:t>
    </dgm:pt>
    <dgm:pt modelId="{3F977C52-E01D-48E7-B5C1-9D328C70DA74}">
      <dgm:prSet/>
      <dgm:spPr/>
      <dgm:t>
        <a:bodyPr/>
        <a:lstStyle/>
        <a:p>
          <a:r>
            <a:rPr lang="en-US"/>
            <a:t>Fluorescence-Activated Cell Sorting (FACS)</a:t>
          </a:r>
        </a:p>
      </dgm:t>
    </dgm:pt>
    <dgm:pt modelId="{D0E82EA8-37B7-4BF9-87BC-F50783138CE6}" type="parTrans" cxnId="{50EE937E-688C-418B-A54D-F2FF770E88FE}">
      <dgm:prSet/>
      <dgm:spPr/>
      <dgm:t>
        <a:bodyPr/>
        <a:lstStyle/>
        <a:p>
          <a:endParaRPr lang="en-US"/>
        </a:p>
      </dgm:t>
    </dgm:pt>
    <dgm:pt modelId="{85AE1884-04CB-416B-A874-7C884B55BBA9}" type="sibTrans" cxnId="{50EE937E-688C-418B-A54D-F2FF770E88FE}">
      <dgm:prSet/>
      <dgm:spPr/>
      <dgm:t>
        <a:bodyPr/>
        <a:lstStyle/>
        <a:p>
          <a:endParaRPr lang="en-US"/>
        </a:p>
      </dgm:t>
    </dgm:pt>
    <dgm:pt modelId="{0F65472E-17DC-4A52-9132-5097A424E0A6}">
      <dgm:prSet/>
      <dgm:spPr/>
      <dgm:t>
        <a:bodyPr/>
        <a:lstStyle/>
        <a:p>
          <a:r>
            <a:rPr lang="en-US"/>
            <a:t>Magnetic sorting / MACS</a:t>
          </a:r>
        </a:p>
      </dgm:t>
    </dgm:pt>
    <dgm:pt modelId="{B44ED3D8-4086-483D-A53F-09A8E425C1D8}" type="parTrans" cxnId="{413CCE25-A6CA-4CB8-A030-CEB7C290D651}">
      <dgm:prSet/>
      <dgm:spPr/>
      <dgm:t>
        <a:bodyPr/>
        <a:lstStyle/>
        <a:p>
          <a:endParaRPr lang="en-US"/>
        </a:p>
      </dgm:t>
    </dgm:pt>
    <dgm:pt modelId="{506000CD-53D5-46C6-AD2E-75D074E53CC7}" type="sibTrans" cxnId="{413CCE25-A6CA-4CB8-A030-CEB7C290D651}">
      <dgm:prSet/>
      <dgm:spPr/>
      <dgm:t>
        <a:bodyPr/>
        <a:lstStyle/>
        <a:p>
          <a:endParaRPr lang="en-US"/>
        </a:p>
      </dgm:t>
    </dgm:pt>
    <dgm:pt modelId="{86058118-B154-4FA9-81E3-0D4CCCEA61AB}">
      <dgm:prSet/>
      <dgm:spPr/>
      <dgm:t>
        <a:bodyPr/>
        <a:lstStyle/>
        <a:p>
          <a:r>
            <a:rPr lang="en-US"/>
            <a:t>Laser Capture Microdissection (LCM)</a:t>
          </a:r>
        </a:p>
      </dgm:t>
    </dgm:pt>
    <dgm:pt modelId="{2A6588CB-4814-40E1-9DFE-8D1D0ADBF698}" type="parTrans" cxnId="{C6F364A4-B1D6-436F-9DE3-7ACF4992A508}">
      <dgm:prSet/>
      <dgm:spPr/>
      <dgm:t>
        <a:bodyPr/>
        <a:lstStyle/>
        <a:p>
          <a:endParaRPr lang="en-US"/>
        </a:p>
      </dgm:t>
    </dgm:pt>
    <dgm:pt modelId="{DEA46F03-2104-4E9A-9D48-2432ABA6DC09}" type="sibTrans" cxnId="{C6F364A4-B1D6-436F-9DE3-7ACF4992A508}">
      <dgm:prSet/>
      <dgm:spPr/>
      <dgm:t>
        <a:bodyPr/>
        <a:lstStyle/>
        <a:p>
          <a:endParaRPr lang="en-US"/>
        </a:p>
      </dgm:t>
    </dgm:pt>
    <dgm:pt modelId="{9C3F228C-DA56-446A-B003-020942306EDF}">
      <dgm:prSet/>
      <dgm:spPr/>
      <dgm:t>
        <a:bodyPr/>
        <a:lstStyle/>
        <a:p>
          <a:r>
            <a:rPr lang="en-US"/>
            <a:t>Microfluidics (droplet / microwell / chips)</a:t>
          </a:r>
        </a:p>
      </dgm:t>
    </dgm:pt>
    <dgm:pt modelId="{7FBB182D-03D9-47C0-8871-35B58DC932CA}" type="parTrans" cxnId="{46F8C273-C33F-4855-BA60-31BD831E4EFA}">
      <dgm:prSet/>
      <dgm:spPr/>
      <dgm:t>
        <a:bodyPr/>
        <a:lstStyle/>
        <a:p>
          <a:endParaRPr lang="en-US"/>
        </a:p>
      </dgm:t>
    </dgm:pt>
    <dgm:pt modelId="{2E4EE844-3E41-4ACC-A3C0-49AEFC85C27C}" type="sibTrans" cxnId="{46F8C273-C33F-4855-BA60-31BD831E4EFA}">
      <dgm:prSet/>
      <dgm:spPr/>
      <dgm:t>
        <a:bodyPr/>
        <a:lstStyle/>
        <a:p>
          <a:endParaRPr lang="en-US"/>
        </a:p>
      </dgm:t>
    </dgm:pt>
    <dgm:pt modelId="{C3921589-5110-4A81-8B41-BBF4750ECD29}">
      <dgm:prSet/>
      <dgm:spPr/>
      <dgm:t>
        <a:bodyPr/>
        <a:lstStyle/>
        <a:p>
          <a:r>
            <a:rPr lang="en-US"/>
            <a:t>Combinatorial Indexing / Split-Pool Barcoding</a:t>
          </a:r>
        </a:p>
      </dgm:t>
    </dgm:pt>
    <dgm:pt modelId="{A442417B-6165-48D1-B6F5-096E902EDA30}" type="parTrans" cxnId="{7D3EF001-A709-4EFF-B3F0-1AF2FD23F8C0}">
      <dgm:prSet/>
      <dgm:spPr/>
      <dgm:t>
        <a:bodyPr/>
        <a:lstStyle/>
        <a:p>
          <a:endParaRPr lang="en-US"/>
        </a:p>
      </dgm:t>
    </dgm:pt>
    <dgm:pt modelId="{E7D083B2-DD7A-4612-B8EE-14D9096EBDE6}" type="sibTrans" cxnId="{7D3EF001-A709-4EFF-B3F0-1AF2FD23F8C0}">
      <dgm:prSet/>
      <dgm:spPr/>
      <dgm:t>
        <a:bodyPr/>
        <a:lstStyle/>
        <a:p>
          <a:endParaRPr lang="en-US"/>
        </a:p>
      </dgm:t>
    </dgm:pt>
    <dgm:pt modelId="{AF7E3736-2935-4A28-B851-375B103FAA5C}" type="pres">
      <dgm:prSet presAssocID="{5A41F99C-71AD-42E3-9EEB-F8FF9BF677B5}" presName="root" presStyleCnt="0">
        <dgm:presLayoutVars>
          <dgm:dir/>
          <dgm:resizeHandles val="exact"/>
        </dgm:presLayoutVars>
      </dgm:prSet>
      <dgm:spPr/>
    </dgm:pt>
    <dgm:pt modelId="{D03801D0-B1EF-46AF-B600-8649A46732A0}" type="pres">
      <dgm:prSet presAssocID="{914C1C61-2C4D-4667-91C1-5C401307D71E}" presName="compNode" presStyleCnt="0"/>
      <dgm:spPr/>
    </dgm:pt>
    <dgm:pt modelId="{AF68E295-AECB-4A8B-945E-7DAC19DB7292}" type="pres">
      <dgm:prSet presAssocID="{914C1C61-2C4D-4667-91C1-5C401307D71E}" presName="bgRect" presStyleLbl="bgShp" presStyleIdx="0" presStyleCnt="6"/>
      <dgm:spPr/>
    </dgm:pt>
    <dgm:pt modelId="{60388108-13BB-4343-882C-FB4F0EA000BC}" type="pres">
      <dgm:prSet presAssocID="{914C1C61-2C4D-4667-91C1-5C401307D71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o sign"/>
        </a:ext>
      </dgm:extLst>
    </dgm:pt>
    <dgm:pt modelId="{42A680F4-99B2-4041-A241-E08C086A3776}" type="pres">
      <dgm:prSet presAssocID="{914C1C61-2C4D-4667-91C1-5C401307D71E}" presName="spaceRect" presStyleCnt="0"/>
      <dgm:spPr/>
    </dgm:pt>
    <dgm:pt modelId="{7D7259E0-E771-4EFA-AF6F-A16D8585C2E1}" type="pres">
      <dgm:prSet presAssocID="{914C1C61-2C4D-4667-91C1-5C401307D71E}" presName="parTx" presStyleLbl="revTx" presStyleIdx="0" presStyleCnt="6">
        <dgm:presLayoutVars>
          <dgm:chMax val="0"/>
          <dgm:chPref val="0"/>
        </dgm:presLayoutVars>
      </dgm:prSet>
      <dgm:spPr/>
    </dgm:pt>
    <dgm:pt modelId="{3950DF9E-26BB-44C2-A234-BA3ABABA75B3}" type="pres">
      <dgm:prSet presAssocID="{C84B11B9-D64B-4DE4-A78F-9F4032BD3FBF}" presName="sibTrans" presStyleCnt="0"/>
      <dgm:spPr/>
    </dgm:pt>
    <dgm:pt modelId="{F0D0F4C3-CEFD-4474-9CCB-0E73A9425D76}" type="pres">
      <dgm:prSet presAssocID="{3F977C52-E01D-48E7-B5C1-9D328C70DA74}" presName="compNode" presStyleCnt="0"/>
      <dgm:spPr/>
    </dgm:pt>
    <dgm:pt modelId="{7F8561D0-3C05-4AD5-88DB-6890551B044C}" type="pres">
      <dgm:prSet presAssocID="{3F977C52-E01D-48E7-B5C1-9D328C70DA74}" presName="bgRect" presStyleLbl="bgShp" presStyleIdx="1" presStyleCnt="6"/>
      <dgm:spPr/>
    </dgm:pt>
    <dgm:pt modelId="{9C3C641A-925E-4523-B3EF-B6EA17B42557}" type="pres">
      <dgm:prSet presAssocID="{3F977C52-E01D-48E7-B5C1-9D328C70DA7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st tubes"/>
        </a:ext>
      </dgm:extLst>
    </dgm:pt>
    <dgm:pt modelId="{E14F82F8-FCCE-47A9-9FF2-6F04748EECBC}" type="pres">
      <dgm:prSet presAssocID="{3F977C52-E01D-48E7-B5C1-9D328C70DA74}" presName="spaceRect" presStyleCnt="0"/>
      <dgm:spPr/>
    </dgm:pt>
    <dgm:pt modelId="{88367BED-3FEA-421F-8C83-4C3BFE38AE26}" type="pres">
      <dgm:prSet presAssocID="{3F977C52-E01D-48E7-B5C1-9D328C70DA74}" presName="parTx" presStyleLbl="revTx" presStyleIdx="1" presStyleCnt="6">
        <dgm:presLayoutVars>
          <dgm:chMax val="0"/>
          <dgm:chPref val="0"/>
        </dgm:presLayoutVars>
      </dgm:prSet>
      <dgm:spPr/>
    </dgm:pt>
    <dgm:pt modelId="{2B600297-7590-43FB-9CFC-FD499E3BCBEE}" type="pres">
      <dgm:prSet presAssocID="{85AE1884-04CB-416B-A874-7C884B55BBA9}" presName="sibTrans" presStyleCnt="0"/>
      <dgm:spPr/>
    </dgm:pt>
    <dgm:pt modelId="{C6E26531-68C4-4594-9B7B-8F085BB13D4C}" type="pres">
      <dgm:prSet presAssocID="{0F65472E-17DC-4A52-9132-5097A424E0A6}" presName="compNode" presStyleCnt="0"/>
      <dgm:spPr/>
    </dgm:pt>
    <dgm:pt modelId="{8DEDC21D-068F-4FB1-8272-E7A186DA8B7E}" type="pres">
      <dgm:prSet presAssocID="{0F65472E-17DC-4A52-9132-5097A424E0A6}" presName="bgRect" presStyleLbl="bgShp" presStyleIdx="2" presStyleCnt="6"/>
      <dgm:spPr/>
    </dgm:pt>
    <dgm:pt modelId="{9BFFF4A4-0C19-42AE-8F26-F4FEBFDDE3BE}" type="pres">
      <dgm:prSet presAssocID="{0F65472E-17DC-4A52-9132-5097A424E0A6}"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et"/>
        </a:ext>
      </dgm:extLst>
    </dgm:pt>
    <dgm:pt modelId="{1898977B-3ABD-4CBF-847D-AE9DD182EA1C}" type="pres">
      <dgm:prSet presAssocID="{0F65472E-17DC-4A52-9132-5097A424E0A6}" presName="spaceRect" presStyleCnt="0"/>
      <dgm:spPr/>
    </dgm:pt>
    <dgm:pt modelId="{9ECD470B-39FE-4ABA-A3F4-81A826D2FC3F}" type="pres">
      <dgm:prSet presAssocID="{0F65472E-17DC-4A52-9132-5097A424E0A6}" presName="parTx" presStyleLbl="revTx" presStyleIdx="2" presStyleCnt="6">
        <dgm:presLayoutVars>
          <dgm:chMax val="0"/>
          <dgm:chPref val="0"/>
        </dgm:presLayoutVars>
      </dgm:prSet>
      <dgm:spPr/>
    </dgm:pt>
    <dgm:pt modelId="{4CE5482D-19F9-4FD5-BFFC-4610FF446832}" type="pres">
      <dgm:prSet presAssocID="{506000CD-53D5-46C6-AD2E-75D074E53CC7}" presName="sibTrans" presStyleCnt="0"/>
      <dgm:spPr/>
    </dgm:pt>
    <dgm:pt modelId="{14D3CEE5-9B07-4A02-8268-81BF1FAC73A7}" type="pres">
      <dgm:prSet presAssocID="{86058118-B154-4FA9-81E3-0D4CCCEA61AB}" presName="compNode" presStyleCnt="0"/>
      <dgm:spPr/>
    </dgm:pt>
    <dgm:pt modelId="{B10B3900-F746-409F-84BD-3892F178702F}" type="pres">
      <dgm:prSet presAssocID="{86058118-B154-4FA9-81E3-0D4CCCEA61AB}" presName="bgRect" presStyleLbl="bgShp" presStyleIdx="3" presStyleCnt="6"/>
      <dgm:spPr/>
    </dgm:pt>
    <dgm:pt modelId="{AB98C859-FD6A-4986-B195-91D4A806FDA1}" type="pres">
      <dgm:prSet presAssocID="{86058118-B154-4FA9-81E3-0D4CCCEA61A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Optical disc"/>
        </a:ext>
      </dgm:extLst>
    </dgm:pt>
    <dgm:pt modelId="{484514C2-3C67-4FC0-850F-849E5C762AFE}" type="pres">
      <dgm:prSet presAssocID="{86058118-B154-4FA9-81E3-0D4CCCEA61AB}" presName="spaceRect" presStyleCnt="0"/>
      <dgm:spPr/>
    </dgm:pt>
    <dgm:pt modelId="{CFF15065-D605-4364-9953-7E0439B946BC}" type="pres">
      <dgm:prSet presAssocID="{86058118-B154-4FA9-81E3-0D4CCCEA61AB}" presName="parTx" presStyleLbl="revTx" presStyleIdx="3" presStyleCnt="6">
        <dgm:presLayoutVars>
          <dgm:chMax val="0"/>
          <dgm:chPref val="0"/>
        </dgm:presLayoutVars>
      </dgm:prSet>
      <dgm:spPr/>
    </dgm:pt>
    <dgm:pt modelId="{E281691A-172A-4DE3-BFE6-0A67A83941AA}" type="pres">
      <dgm:prSet presAssocID="{DEA46F03-2104-4E9A-9D48-2432ABA6DC09}" presName="sibTrans" presStyleCnt="0"/>
      <dgm:spPr/>
    </dgm:pt>
    <dgm:pt modelId="{017F46C1-5F44-4C37-9661-963052270D44}" type="pres">
      <dgm:prSet presAssocID="{9C3F228C-DA56-446A-B003-020942306EDF}" presName="compNode" presStyleCnt="0"/>
      <dgm:spPr/>
    </dgm:pt>
    <dgm:pt modelId="{C9DB7FA2-293E-45FC-8DFD-827F93093480}" type="pres">
      <dgm:prSet presAssocID="{9C3F228C-DA56-446A-B003-020942306EDF}" presName="bgRect" presStyleLbl="bgShp" presStyleIdx="4" presStyleCnt="6"/>
      <dgm:spPr/>
    </dgm:pt>
    <dgm:pt modelId="{633F317E-1FEC-469C-8C82-CB38B8F37F65}" type="pres">
      <dgm:prSet presAssocID="{9C3F228C-DA56-446A-B003-020942306EDF}"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ater"/>
        </a:ext>
      </dgm:extLst>
    </dgm:pt>
    <dgm:pt modelId="{D4F9DBB0-4755-4238-97D7-157B4FF86EB1}" type="pres">
      <dgm:prSet presAssocID="{9C3F228C-DA56-446A-B003-020942306EDF}" presName="spaceRect" presStyleCnt="0"/>
      <dgm:spPr/>
    </dgm:pt>
    <dgm:pt modelId="{BF6F27AA-707A-4DF7-8056-88CB64332E87}" type="pres">
      <dgm:prSet presAssocID="{9C3F228C-DA56-446A-B003-020942306EDF}" presName="parTx" presStyleLbl="revTx" presStyleIdx="4" presStyleCnt="6">
        <dgm:presLayoutVars>
          <dgm:chMax val="0"/>
          <dgm:chPref val="0"/>
        </dgm:presLayoutVars>
      </dgm:prSet>
      <dgm:spPr/>
    </dgm:pt>
    <dgm:pt modelId="{6DF6961C-7FD6-48A7-A008-DBA3D9948EC3}" type="pres">
      <dgm:prSet presAssocID="{2E4EE844-3E41-4ACC-A3C0-49AEFC85C27C}" presName="sibTrans" presStyleCnt="0"/>
      <dgm:spPr/>
    </dgm:pt>
    <dgm:pt modelId="{93ECD218-DEDF-4A59-A1A3-0A3B0EE798D0}" type="pres">
      <dgm:prSet presAssocID="{C3921589-5110-4A81-8B41-BBF4750ECD29}" presName="compNode" presStyleCnt="0"/>
      <dgm:spPr/>
    </dgm:pt>
    <dgm:pt modelId="{2BA8461C-2BF6-4FDD-BA72-D95465FDE15E}" type="pres">
      <dgm:prSet presAssocID="{C3921589-5110-4A81-8B41-BBF4750ECD29}" presName="bgRect" presStyleLbl="bgShp" presStyleIdx="5" presStyleCnt="6"/>
      <dgm:spPr/>
    </dgm:pt>
    <dgm:pt modelId="{40AD1890-D5C2-4914-8F89-5F50C10FA2F0}" type="pres">
      <dgm:prSet presAssocID="{C3921589-5110-4A81-8B41-BBF4750ECD29}"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omb"/>
        </a:ext>
      </dgm:extLst>
    </dgm:pt>
    <dgm:pt modelId="{DD5EFD31-6A84-4F89-B503-F48AC5741CDF}" type="pres">
      <dgm:prSet presAssocID="{C3921589-5110-4A81-8B41-BBF4750ECD29}" presName="spaceRect" presStyleCnt="0"/>
      <dgm:spPr/>
    </dgm:pt>
    <dgm:pt modelId="{7A0228CB-E5FC-46AE-ADFA-EACE86F561DF}" type="pres">
      <dgm:prSet presAssocID="{C3921589-5110-4A81-8B41-BBF4750ECD29}" presName="parTx" presStyleLbl="revTx" presStyleIdx="5" presStyleCnt="6">
        <dgm:presLayoutVars>
          <dgm:chMax val="0"/>
          <dgm:chPref val="0"/>
        </dgm:presLayoutVars>
      </dgm:prSet>
      <dgm:spPr/>
    </dgm:pt>
  </dgm:ptLst>
  <dgm:cxnLst>
    <dgm:cxn modelId="{7D3EF001-A709-4EFF-B3F0-1AF2FD23F8C0}" srcId="{5A41F99C-71AD-42E3-9EEB-F8FF9BF677B5}" destId="{C3921589-5110-4A81-8B41-BBF4750ECD29}" srcOrd="5" destOrd="0" parTransId="{A442417B-6165-48D1-B6F5-096E902EDA30}" sibTransId="{E7D083B2-DD7A-4612-B8EE-14D9096EBDE6}"/>
    <dgm:cxn modelId="{BE4A200D-6000-4EC0-AA50-2B99CD53604E}" type="presOf" srcId="{9C3F228C-DA56-446A-B003-020942306EDF}" destId="{BF6F27AA-707A-4DF7-8056-88CB64332E87}" srcOrd="0" destOrd="0" presId="urn:microsoft.com/office/officeart/2018/2/layout/IconVerticalSolidList"/>
    <dgm:cxn modelId="{413CCE25-A6CA-4CB8-A030-CEB7C290D651}" srcId="{5A41F99C-71AD-42E3-9EEB-F8FF9BF677B5}" destId="{0F65472E-17DC-4A52-9132-5097A424E0A6}" srcOrd="2" destOrd="0" parTransId="{B44ED3D8-4086-483D-A53F-09A8E425C1D8}" sibTransId="{506000CD-53D5-46C6-AD2E-75D074E53CC7}"/>
    <dgm:cxn modelId="{FE82376A-42FA-4534-A5B6-9DA40F2817C4}" type="presOf" srcId="{86058118-B154-4FA9-81E3-0D4CCCEA61AB}" destId="{CFF15065-D605-4364-9953-7E0439B946BC}" srcOrd="0" destOrd="0" presId="urn:microsoft.com/office/officeart/2018/2/layout/IconVerticalSolidList"/>
    <dgm:cxn modelId="{1674086C-908D-4932-8216-F045692C3B13}" type="presOf" srcId="{3F977C52-E01D-48E7-B5C1-9D328C70DA74}" destId="{88367BED-3FEA-421F-8C83-4C3BFE38AE26}" srcOrd="0" destOrd="0" presId="urn:microsoft.com/office/officeart/2018/2/layout/IconVerticalSolidList"/>
    <dgm:cxn modelId="{1615F651-372D-4B31-8C06-D5EC288BADFA}" srcId="{5A41F99C-71AD-42E3-9EEB-F8FF9BF677B5}" destId="{914C1C61-2C4D-4667-91C1-5C401307D71E}" srcOrd="0" destOrd="0" parTransId="{2AAF9F13-072E-4A63-8921-ACFDB5C87201}" sibTransId="{C84B11B9-D64B-4DE4-A78F-9F4032BD3FBF}"/>
    <dgm:cxn modelId="{46F8C273-C33F-4855-BA60-31BD831E4EFA}" srcId="{5A41F99C-71AD-42E3-9EEB-F8FF9BF677B5}" destId="{9C3F228C-DA56-446A-B003-020942306EDF}" srcOrd="4" destOrd="0" parTransId="{7FBB182D-03D9-47C0-8871-35B58DC932CA}" sibTransId="{2E4EE844-3E41-4ACC-A3C0-49AEFC85C27C}"/>
    <dgm:cxn modelId="{B35D1174-0B55-4E21-B4FF-6F5A983A650E}" type="presOf" srcId="{914C1C61-2C4D-4667-91C1-5C401307D71E}" destId="{7D7259E0-E771-4EFA-AF6F-A16D8585C2E1}" srcOrd="0" destOrd="0" presId="urn:microsoft.com/office/officeart/2018/2/layout/IconVerticalSolidList"/>
    <dgm:cxn modelId="{50EE937E-688C-418B-A54D-F2FF770E88FE}" srcId="{5A41F99C-71AD-42E3-9EEB-F8FF9BF677B5}" destId="{3F977C52-E01D-48E7-B5C1-9D328C70DA74}" srcOrd="1" destOrd="0" parTransId="{D0E82EA8-37B7-4BF9-87BC-F50783138CE6}" sibTransId="{85AE1884-04CB-416B-A874-7C884B55BBA9}"/>
    <dgm:cxn modelId="{FFE5228A-D523-49F8-8788-F44866BF921F}" type="presOf" srcId="{0F65472E-17DC-4A52-9132-5097A424E0A6}" destId="{9ECD470B-39FE-4ABA-A3F4-81A826D2FC3F}" srcOrd="0" destOrd="0" presId="urn:microsoft.com/office/officeart/2018/2/layout/IconVerticalSolidList"/>
    <dgm:cxn modelId="{C6F364A4-B1D6-436F-9DE3-7ACF4992A508}" srcId="{5A41F99C-71AD-42E3-9EEB-F8FF9BF677B5}" destId="{86058118-B154-4FA9-81E3-0D4CCCEA61AB}" srcOrd="3" destOrd="0" parTransId="{2A6588CB-4814-40E1-9DFE-8D1D0ADBF698}" sibTransId="{DEA46F03-2104-4E9A-9D48-2432ABA6DC09}"/>
    <dgm:cxn modelId="{1DBCF4D2-4CC9-4184-8D90-9DF4EFE9A838}" type="presOf" srcId="{5A41F99C-71AD-42E3-9EEB-F8FF9BF677B5}" destId="{AF7E3736-2935-4A28-B851-375B103FAA5C}" srcOrd="0" destOrd="0" presId="urn:microsoft.com/office/officeart/2018/2/layout/IconVerticalSolidList"/>
    <dgm:cxn modelId="{0DBFA6EF-B4FE-450B-889F-9744DEDF3B9C}" type="presOf" srcId="{C3921589-5110-4A81-8B41-BBF4750ECD29}" destId="{7A0228CB-E5FC-46AE-ADFA-EACE86F561DF}" srcOrd="0" destOrd="0" presId="urn:microsoft.com/office/officeart/2018/2/layout/IconVerticalSolidList"/>
    <dgm:cxn modelId="{8C182343-00F7-48A9-9D2D-14A3A77AE7F7}" type="presParOf" srcId="{AF7E3736-2935-4A28-B851-375B103FAA5C}" destId="{D03801D0-B1EF-46AF-B600-8649A46732A0}" srcOrd="0" destOrd="0" presId="urn:microsoft.com/office/officeart/2018/2/layout/IconVerticalSolidList"/>
    <dgm:cxn modelId="{2CD7ADD9-6E7C-477C-BB47-F8C23B2BBCE1}" type="presParOf" srcId="{D03801D0-B1EF-46AF-B600-8649A46732A0}" destId="{AF68E295-AECB-4A8B-945E-7DAC19DB7292}" srcOrd="0" destOrd="0" presId="urn:microsoft.com/office/officeart/2018/2/layout/IconVerticalSolidList"/>
    <dgm:cxn modelId="{4F19DB95-2FF7-4900-8F7D-10E452ACD701}" type="presParOf" srcId="{D03801D0-B1EF-46AF-B600-8649A46732A0}" destId="{60388108-13BB-4343-882C-FB4F0EA000BC}" srcOrd="1" destOrd="0" presId="urn:microsoft.com/office/officeart/2018/2/layout/IconVerticalSolidList"/>
    <dgm:cxn modelId="{4891F0A0-E851-4DE9-8D32-6299C4D7B8C0}" type="presParOf" srcId="{D03801D0-B1EF-46AF-B600-8649A46732A0}" destId="{42A680F4-99B2-4041-A241-E08C086A3776}" srcOrd="2" destOrd="0" presId="urn:microsoft.com/office/officeart/2018/2/layout/IconVerticalSolidList"/>
    <dgm:cxn modelId="{54FD4E1B-69BE-4219-A79F-7A32EA19ACC6}" type="presParOf" srcId="{D03801D0-B1EF-46AF-B600-8649A46732A0}" destId="{7D7259E0-E771-4EFA-AF6F-A16D8585C2E1}" srcOrd="3" destOrd="0" presId="urn:microsoft.com/office/officeart/2018/2/layout/IconVerticalSolidList"/>
    <dgm:cxn modelId="{A9B4941A-5446-4A40-A92F-462CA112C80F}" type="presParOf" srcId="{AF7E3736-2935-4A28-B851-375B103FAA5C}" destId="{3950DF9E-26BB-44C2-A234-BA3ABABA75B3}" srcOrd="1" destOrd="0" presId="urn:microsoft.com/office/officeart/2018/2/layout/IconVerticalSolidList"/>
    <dgm:cxn modelId="{28059227-528C-4765-BAA5-EDC68EA06A9E}" type="presParOf" srcId="{AF7E3736-2935-4A28-B851-375B103FAA5C}" destId="{F0D0F4C3-CEFD-4474-9CCB-0E73A9425D76}" srcOrd="2" destOrd="0" presId="urn:microsoft.com/office/officeart/2018/2/layout/IconVerticalSolidList"/>
    <dgm:cxn modelId="{559DF805-AFFF-4DAC-B09C-EDD39B24A89A}" type="presParOf" srcId="{F0D0F4C3-CEFD-4474-9CCB-0E73A9425D76}" destId="{7F8561D0-3C05-4AD5-88DB-6890551B044C}" srcOrd="0" destOrd="0" presId="urn:microsoft.com/office/officeart/2018/2/layout/IconVerticalSolidList"/>
    <dgm:cxn modelId="{1D5E97E4-AA7F-4E10-B18E-8EFE63AE1D1B}" type="presParOf" srcId="{F0D0F4C3-CEFD-4474-9CCB-0E73A9425D76}" destId="{9C3C641A-925E-4523-B3EF-B6EA17B42557}" srcOrd="1" destOrd="0" presId="urn:microsoft.com/office/officeart/2018/2/layout/IconVerticalSolidList"/>
    <dgm:cxn modelId="{EC23C1B7-A992-4E83-81F8-26873C6A7CE1}" type="presParOf" srcId="{F0D0F4C3-CEFD-4474-9CCB-0E73A9425D76}" destId="{E14F82F8-FCCE-47A9-9FF2-6F04748EECBC}" srcOrd="2" destOrd="0" presId="urn:microsoft.com/office/officeart/2018/2/layout/IconVerticalSolidList"/>
    <dgm:cxn modelId="{C69DE18A-1C17-4C1C-9B02-0B1360E6C44A}" type="presParOf" srcId="{F0D0F4C3-CEFD-4474-9CCB-0E73A9425D76}" destId="{88367BED-3FEA-421F-8C83-4C3BFE38AE26}" srcOrd="3" destOrd="0" presId="urn:microsoft.com/office/officeart/2018/2/layout/IconVerticalSolidList"/>
    <dgm:cxn modelId="{8CE216F2-256C-4801-9115-AA86200D0510}" type="presParOf" srcId="{AF7E3736-2935-4A28-B851-375B103FAA5C}" destId="{2B600297-7590-43FB-9CFC-FD499E3BCBEE}" srcOrd="3" destOrd="0" presId="urn:microsoft.com/office/officeart/2018/2/layout/IconVerticalSolidList"/>
    <dgm:cxn modelId="{5604CAF8-949B-4373-9F3B-E219018CE94D}" type="presParOf" srcId="{AF7E3736-2935-4A28-B851-375B103FAA5C}" destId="{C6E26531-68C4-4594-9B7B-8F085BB13D4C}" srcOrd="4" destOrd="0" presId="urn:microsoft.com/office/officeart/2018/2/layout/IconVerticalSolidList"/>
    <dgm:cxn modelId="{DDE81B25-B9D5-40AF-ACAA-FA03954948A9}" type="presParOf" srcId="{C6E26531-68C4-4594-9B7B-8F085BB13D4C}" destId="{8DEDC21D-068F-4FB1-8272-E7A186DA8B7E}" srcOrd="0" destOrd="0" presId="urn:microsoft.com/office/officeart/2018/2/layout/IconVerticalSolidList"/>
    <dgm:cxn modelId="{9CB11A25-C553-4BE9-A5DC-919066A7D740}" type="presParOf" srcId="{C6E26531-68C4-4594-9B7B-8F085BB13D4C}" destId="{9BFFF4A4-0C19-42AE-8F26-F4FEBFDDE3BE}" srcOrd="1" destOrd="0" presId="urn:microsoft.com/office/officeart/2018/2/layout/IconVerticalSolidList"/>
    <dgm:cxn modelId="{9F636D4A-0C71-4952-99E1-45B3F1EF41A4}" type="presParOf" srcId="{C6E26531-68C4-4594-9B7B-8F085BB13D4C}" destId="{1898977B-3ABD-4CBF-847D-AE9DD182EA1C}" srcOrd="2" destOrd="0" presId="urn:microsoft.com/office/officeart/2018/2/layout/IconVerticalSolidList"/>
    <dgm:cxn modelId="{E2399DBD-1221-4DAD-898E-C6DFB7664F25}" type="presParOf" srcId="{C6E26531-68C4-4594-9B7B-8F085BB13D4C}" destId="{9ECD470B-39FE-4ABA-A3F4-81A826D2FC3F}" srcOrd="3" destOrd="0" presId="urn:microsoft.com/office/officeart/2018/2/layout/IconVerticalSolidList"/>
    <dgm:cxn modelId="{BCEA6F6F-1BD3-4845-9CC4-646AAAC8B2D2}" type="presParOf" srcId="{AF7E3736-2935-4A28-B851-375B103FAA5C}" destId="{4CE5482D-19F9-4FD5-BFFC-4610FF446832}" srcOrd="5" destOrd="0" presId="urn:microsoft.com/office/officeart/2018/2/layout/IconVerticalSolidList"/>
    <dgm:cxn modelId="{D6441CB1-1023-4996-9D39-63769C53520B}" type="presParOf" srcId="{AF7E3736-2935-4A28-B851-375B103FAA5C}" destId="{14D3CEE5-9B07-4A02-8268-81BF1FAC73A7}" srcOrd="6" destOrd="0" presId="urn:microsoft.com/office/officeart/2018/2/layout/IconVerticalSolidList"/>
    <dgm:cxn modelId="{76A5F02D-A7C1-4CA6-8837-C72FE740F500}" type="presParOf" srcId="{14D3CEE5-9B07-4A02-8268-81BF1FAC73A7}" destId="{B10B3900-F746-409F-84BD-3892F178702F}" srcOrd="0" destOrd="0" presId="urn:microsoft.com/office/officeart/2018/2/layout/IconVerticalSolidList"/>
    <dgm:cxn modelId="{84027B67-8964-44A0-8CDF-C66511E99084}" type="presParOf" srcId="{14D3CEE5-9B07-4A02-8268-81BF1FAC73A7}" destId="{AB98C859-FD6A-4986-B195-91D4A806FDA1}" srcOrd="1" destOrd="0" presId="urn:microsoft.com/office/officeart/2018/2/layout/IconVerticalSolidList"/>
    <dgm:cxn modelId="{55CB402C-E9AC-4E50-8897-CF85D3E15D05}" type="presParOf" srcId="{14D3CEE5-9B07-4A02-8268-81BF1FAC73A7}" destId="{484514C2-3C67-4FC0-850F-849E5C762AFE}" srcOrd="2" destOrd="0" presId="urn:microsoft.com/office/officeart/2018/2/layout/IconVerticalSolidList"/>
    <dgm:cxn modelId="{5CEF87F5-B5DC-40CB-B7F7-6BE4164DCC51}" type="presParOf" srcId="{14D3CEE5-9B07-4A02-8268-81BF1FAC73A7}" destId="{CFF15065-D605-4364-9953-7E0439B946BC}" srcOrd="3" destOrd="0" presId="urn:microsoft.com/office/officeart/2018/2/layout/IconVerticalSolidList"/>
    <dgm:cxn modelId="{786B8D94-7B14-41F0-B70D-F466836721CB}" type="presParOf" srcId="{AF7E3736-2935-4A28-B851-375B103FAA5C}" destId="{E281691A-172A-4DE3-BFE6-0A67A83941AA}" srcOrd="7" destOrd="0" presId="urn:microsoft.com/office/officeart/2018/2/layout/IconVerticalSolidList"/>
    <dgm:cxn modelId="{EA5BCA21-CF8E-48DF-ABFA-D5143B5B02AD}" type="presParOf" srcId="{AF7E3736-2935-4A28-B851-375B103FAA5C}" destId="{017F46C1-5F44-4C37-9661-963052270D44}" srcOrd="8" destOrd="0" presId="urn:microsoft.com/office/officeart/2018/2/layout/IconVerticalSolidList"/>
    <dgm:cxn modelId="{B0217A03-BD76-405B-84E4-45CE92D7EDB5}" type="presParOf" srcId="{017F46C1-5F44-4C37-9661-963052270D44}" destId="{C9DB7FA2-293E-45FC-8DFD-827F93093480}" srcOrd="0" destOrd="0" presId="urn:microsoft.com/office/officeart/2018/2/layout/IconVerticalSolidList"/>
    <dgm:cxn modelId="{8E1F36CE-CEF2-4B76-879F-939EEA854E47}" type="presParOf" srcId="{017F46C1-5F44-4C37-9661-963052270D44}" destId="{633F317E-1FEC-469C-8C82-CB38B8F37F65}" srcOrd="1" destOrd="0" presId="urn:microsoft.com/office/officeart/2018/2/layout/IconVerticalSolidList"/>
    <dgm:cxn modelId="{B4617C6B-5B0E-43C9-A966-4288067F10F1}" type="presParOf" srcId="{017F46C1-5F44-4C37-9661-963052270D44}" destId="{D4F9DBB0-4755-4238-97D7-157B4FF86EB1}" srcOrd="2" destOrd="0" presId="urn:microsoft.com/office/officeart/2018/2/layout/IconVerticalSolidList"/>
    <dgm:cxn modelId="{9B4EF81F-AD5C-4EA8-8ED1-643F6105E2B7}" type="presParOf" srcId="{017F46C1-5F44-4C37-9661-963052270D44}" destId="{BF6F27AA-707A-4DF7-8056-88CB64332E87}" srcOrd="3" destOrd="0" presId="urn:microsoft.com/office/officeart/2018/2/layout/IconVerticalSolidList"/>
    <dgm:cxn modelId="{B20637CA-E787-4056-8713-E66E2EAB7CE1}" type="presParOf" srcId="{AF7E3736-2935-4A28-B851-375B103FAA5C}" destId="{6DF6961C-7FD6-48A7-A008-DBA3D9948EC3}" srcOrd="9" destOrd="0" presId="urn:microsoft.com/office/officeart/2018/2/layout/IconVerticalSolidList"/>
    <dgm:cxn modelId="{4AD8C039-A582-41B2-A722-1F43CA8BEA15}" type="presParOf" srcId="{AF7E3736-2935-4A28-B851-375B103FAA5C}" destId="{93ECD218-DEDF-4A59-A1A3-0A3B0EE798D0}" srcOrd="10" destOrd="0" presId="urn:microsoft.com/office/officeart/2018/2/layout/IconVerticalSolidList"/>
    <dgm:cxn modelId="{E844E0C3-C682-4093-891C-3C218D895D2F}" type="presParOf" srcId="{93ECD218-DEDF-4A59-A1A3-0A3B0EE798D0}" destId="{2BA8461C-2BF6-4FDD-BA72-D95465FDE15E}" srcOrd="0" destOrd="0" presId="urn:microsoft.com/office/officeart/2018/2/layout/IconVerticalSolidList"/>
    <dgm:cxn modelId="{DB710396-3455-4A73-8B5B-DEEBDBBE1788}" type="presParOf" srcId="{93ECD218-DEDF-4A59-A1A3-0A3B0EE798D0}" destId="{40AD1890-D5C2-4914-8F89-5F50C10FA2F0}" srcOrd="1" destOrd="0" presId="urn:microsoft.com/office/officeart/2018/2/layout/IconVerticalSolidList"/>
    <dgm:cxn modelId="{BFC404C4-6A27-48C0-AB56-0FDCC6BA1F14}" type="presParOf" srcId="{93ECD218-DEDF-4A59-A1A3-0A3B0EE798D0}" destId="{DD5EFD31-6A84-4F89-B503-F48AC5741CDF}" srcOrd="2" destOrd="0" presId="urn:microsoft.com/office/officeart/2018/2/layout/IconVerticalSolidList"/>
    <dgm:cxn modelId="{ECC3B69E-42AC-4387-94BE-2322D3C85585}" type="presParOf" srcId="{93ECD218-DEDF-4A59-A1A3-0A3B0EE798D0}" destId="{7A0228CB-E5FC-46AE-ADFA-EACE86F561D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E1DF6D-8682-4855-93CE-732527C296AE}" type="doc">
      <dgm:prSet loTypeId="urn:microsoft.com/office/officeart/2005/8/layout/chevron2" loCatId="process" qsTypeId="urn:microsoft.com/office/officeart/2005/8/quickstyle/simple1" qsCatId="simple" csTypeId="urn:microsoft.com/office/officeart/2005/8/colors/accent0_3" csCatId="mainScheme"/>
      <dgm:spPr/>
      <dgm:t>
        <a:bodyPr/>
        <a:lstStyle/>
        <a:p>
          <a:endParaRPr lang="en-US"/>
        </a:p>
      </dgm:t>
    </dgm:pt>
    <dgm:pt modelId="{E174F390-AF05-4F8C-90EF-B57B88441421}">
      <dgm:prSet/>
      <dgm:spPr/>
      <dgm:t>
        <a:bodyPr/>
        <a:lstStyle/>
        <a:p>
          <a:r>
            <a:rPr lang="en-US" b="1"/>
            <a:t>Sequencing Output</a:t>
          </a:r>
          <a:endParaRPr lang="en-US"/>
        </a:p>
      </dgm:t>
    </dgm:pt>
    <dgm:pt modelId="{8ADB502D-A533-4E7F-B9AC-E6FAF1D2F450}" type="parTrans" cxnId="{7CDADE93-CE0E-4EF6-8BB6-CEB27B224B3E}">
      <dgm:prSet/>
      <dgm:spPr/>
      <dgm:t>
        <a:bodyPr/>
        <a:lstStyle/>
        <a:p>
          <a:endParaRPr lang="en-US"/>
        </a:p>
      </dgm:t>
    </dgm:pt>
    <dgm:pt modelId="{8597DD44-8B9B-44C6-97A7-E5725F5FACAD}" type="sibTrans" cxnId="{7CDADE93-CE0E-4EF6-8BB6-CEB27B224B3E}">
      <dgm:prSet/>
      <dgm:spPr/>
      <dgm:t>
        <a:bodyPr/>
        <a:lstStyle/>
        <a:p>
          <a:endParaRPr lang="en-US"/>
        </a:p>
      </dgm:t>
    </dgm:pt>
    <dgm:pt modelId="{E5DF4727-A87A-4552-8334-00D89681A296}">
      <dgm:prSet/>
      <dgm:spPr/>
      <dgm:t>
        <a:bodyPr/>
        <a:lstStyle/>
        <a:p>
          <a:r>
            <a:rPr lang="en-US"/>
            <a:t>Format: </a:t>
          </a:r>
          <a:r>
            <a:rPr lang="en-US" b="1"/>
            <a:t>FASTQ</a:t>
          </a:r>
          <a:r>
            <a:rPr lang="en-US"/>
            <a:t> (raw reads)</a:t>
          </a:r>
        </a:p>
      </dgm:t>
    </dgm:pt>
    <dgm:pt modelId="{1C10D43F-3379-4604-85ED-5F78A60CACFE}" type="parTrans" cxnId="{E32E54F3-DA69-4B5C-983C-49EC2B265D00}">
      <dgm:prSet/>
      <dgm:spPr/>
      <dgm:t>
        <a:bodyPr/>
        <a:lstStyle/>
        <a:p>
          <a:endParaRPr lang="en-US"/>
        </a:p>
      </dgm:t>
    </dgm:pt>
    <dgm:pt modelId="{4D021512-86E4-4EC8-8973-D773D2883AAE}" type="sibTrans" cxnId="{E32E54F3-DA69-4B5C-983C-49EC2B265D00}">
      <dgm:prSet/>
      <dgm:spPr/>
      <dgm:t>
        <a:bodyPr/>
        <a:lstStyle/>
        <a:p>
          <a:endParaRPr lang="en-US"/>
        </a:p>
      </dgm:t>
    </dgm:pt>
    <dgm:pt modelId="{F4FD127C-94B6-456E-9E01-3222575E8031}">
      <dgm:prSet/>
      <dgm:spPr/>
      <dgm:t>
        <a:bodyPr/>
        <a:lstStyle/>
        <a:p>
          <a:r>
            <a:rPr lang="en-US"/>
            <a:t>Contains nucleotide sequences + quality scores.</a:t>
          </a:r>
        </a:p>
      </dgm:t>
    </dgm:pt>
    <dgm:pt modelId="{E0544C14-F9A4-4E35-90AC-9EBE577F933C}" type="parTrans" cxnId="{E59F0F42-138E-4D45-A21B-13738E122D83}">
      <dgm:prSet/>
      <dgm:spPr/>
      <dgm:t>
        <a:bodyPr/>
        <a:lstStyle/>
        <a:p>
          <a:endParaRPr lang="en-US"/>
        </a:p>
      </dgm:t>
    </dgm:pt>
    <dgm:pt modelId="{9576B0CE-8969-497C-823D-BE71A90C6CCB}" type="sibTrans" cxnId="{E59F0F42-138E-4D45-A21B-13738E122D83}">
      <dgm:prSet/>
      <dgm:spPr/>
      <dgm:t>
        <a:bodyPr/>
        <a:lstStyle/>
        <a:p>
          <a:endParaRPr lang="en-US"/>
        </a:p>
      </dgm:t>
    </dgm:pt>
    <dgm:pt modelId="{4CCB0B42-5CC5-4095-90A3-2EE777C5BDA8}">
      <dgm:prSet/>
      <dgm:spPr/>
      <dgm:t>
        <a:bodyPr/>
        <a:lstStyle/>
        <a:p>
          <a:r>
            <a:rPr lang="en-US" b="1"/>
            <a:t>Preprocessing &amp; Alignment</a:t>
          </a:r>
          <a:endParaRPr lang="en-US"/>
        </a:p>
      </dgm:t>
    </dgm:pt>
    <dgm:pt modelId="{B792596F-B699-404D-A3AC-A84233D9B838}" type="parTrans" cxnId="{EAF2701B-5AD4-4DA5-ACCC-65CC8B2C6169}">
      <dgm:prSet/>
      <dgm:spPr/>
      <dgm:t>
        <a:bodyPr/>
        <a:lstStyle/>
        <a:p>
          <a:endParaRPr lang="en-US"/>
        </a:p>
      </dgm:t>
    </dgm:pt>
    <dgm:pt modelId="{8C227F26-4916-470C-8C19-626B69BEC4CC}" type="sibTrans" cxnId="{EAF2701B-5AD4-4DA5-ACCC-65CC8B2C6169}">
      <dgm:prSet/>
      <dgm:spPr/>
      <dgm:t>
        <a:bodyPr/>
        <a:lstStyle/>
        <a:p>
          <a:endParaRPr lang="en-US"/>
        </a:p>
      </dgm:t>
    </dgm:pt>
    <dgm:pt modelId="{7E20E44F-578E-4270-AD98-036667BDDAF8}">
      <dgm:prSet/>
      <dgm:spPr/>
      <dgm:t>
        <a:bodyPr/>
        <a:lstStyle/>
        <a:p>
          <a:r>
            <a:rPr lang="en-US"/>
            <a:t>Step: Demultiplexing (assign reads to samples, if multiplexed).</a:t>
          </a:r>
        </a:p>
      </dgm:t>
    </dgm:pt>
    <dgm:pt modelId="{5B875510-197B-4F99-8080-35E146D6FD51}" type="parTrans" cxnId="{124A06D6-A5A4-4457-BB91-9835D1809C78}">
      <dgm:prSet/>
      <dgm:spPr/>
      <dgm:t>
        <a:bodyPr/>
        <a:lstStyle/>
        <a:p>
          <a:endParaRPr lang="en-US"/>
        </a:p>
      </dgm:t>
    </dgm:pt>
    <dgm:pt modelId="{1746FC02-1630-4370-A094-DA91548236DF}" type="sibTrans" cxnId="{124A06D6-A5A4-4457-BB91-9835D1809C78}">
      <dgm:prSet/>
      <dgm:spPr/>
      <dgm:t>
        <a:bodyPr/>
        <a:lstStyle/>
        <a:p>
          <a:endParaRPr lang="en-US"/>
        </a:p>
      </dgm:t>
    </dgm:pt>
    <dgm:pt modelId="{BC43AD8A-571E-44EE-842A-2CCA6A6283F8}">
      <dgm:prSet/>
      <dgm:spPr/>
      <dgm:t>
        <a:bodyPr/>
        <a:lstStyle/>
        <a:p>
          <a:r>
            <a:rPr lang="en-US"/>
            <a:t>Tools: Illumina bcl2fastq, Cell Ranger mkfastq.</a:t>
          </a:r>
        </a:p>
      </dgm:t>
    </dgm:pt>
    <dgm:pt modelId="{9DB6C95B-990F-47D1-8B5D-A22E3C7F5B3E}" type="parTrans" cxnId="{E14725D3-62D1-462E-92C0-9A9974606DB3}">
      <dgm:prSet/>
      <dgm:spPr/>
      <dgm:t>
        <a:bodyPr/>
        <a:lstStyle/>
        <a:p>
          <a:endParaRPr lang="en-US"/>
        </a:p>
      </dgm:t>
    </dgm:pt>
    <dgm:pt modelId="{0A86F08F-75AA-4BBD-8BD0-E2FE125E41A0}" type="sibTrans" cxnId="{E14725D3-62D1-462E-92C0-9A9974606DB3}">
      <dgm:prSet/>
      <dgm:spPr/>
      <dgm:t>
        <a:bodyPr/>
        <a:lstStyle/>
        <a:p>
          <a:endParaRPr lang="en-US"/>
        </a:p>
      </dgm:t>
    </dgm:pt>
    <dgm:pt modelId="{55EBA4F7-38CA-4E39-BC21-986E7A14EBB8}">
      <dgm:prSet/>
      <dgm:spPr/>
      <dgm:t>
        <a:bodyPr/>
        <a:lstStyle/>
        <a:p>
          <a:r>
            <a:rPr lang="en-US"/>
            <a:t>Output: </a:t>
          </a:r>
          <a:r>
            <a:rPr lang="en-US" b="1"/>
            <a:t>FASTQ</a:t>
          </a:r>
          <a:r>
            <a:rPr lang="en-US"/>
            <a:t> per sample/library.</a:t>
          </a:r>
        </a:p>
      </dgm:t>
    </dgm:pt>
    <dgm:pt modelId="{94E1F04F-ED9A-48BC-80A0-7B99D4FAC4F8}" type="parTrans" cxnId="{A7211F74-21E5-4D48-8916-168475330365}">
      <dgm:prSet/>
      <dgm:spPr/>
      <dgm:t>
        <a:bodyPr/>
        <a:lstStyle/>
        <a:p>
          <a:endParaRPr lang="en-US"/>
        </a:p>
      </dgm:t>
    </dgm:pt>
    <dgm:pt modelId="{F6F81A60-1ABC-4AC0-ABAD-F8685C8B67AB}" type="sibTrans" cxnId="{A7211F74-21E5-4D48-8916-168475330365}">
      <dgm:prSet/>
      <dgm:spPr/>
      <dgm:t>
        <a:bodyPr/>
        <a:lstStyle/>
        <a:p>
          <a:endParaRPr lang="en-US"/>
        </a:p>
      </dgm:t>
    </dgm:pt>
    <dgm:pt modelId="{A4E3F96A-1ACD-41DB-9765-0EFBE9A1DF8B}">
      <dgm:prSet/>
      <dgm:spPr/>
      <dgm:t>
        <a:bodyPr/>
        <a:lstStyle/>
        <a:p>
          <a:r>
            <a:rPr lang="en-US" b="1"/>
            <a:t>Barcode &amp; UMI Processing</a:t>
          </a:r>
          <a:endParaRPr lang="en-US"/>
        </a:p>
      </dgm:t>
    </dgm:pt>
    <dgm:pt modelId="{3157D661-2389-4D0C-8F20-6F32046F363A}" type="parTrans" cxnId="{90E9D01E-051C-411E-8EB6-F910B3778996}">
      <dgm:prSet/>
      <dgm:spPr/>
      <dgm:t>
        <a:bodyPr/>
        <a:lstStyle/>
        <a:p>
          <a:endParaRPr lang="en-US"/>
        </a:p>
      </dgm:t>
    </dgm:pt>
    <dgm:pt modelId="{76BD8C6F-F485-4E0A-A8D9-C41BCBFDD086}" type="sibTrans" cxnId="{90E9D01E-051C-411E-8EB6-F910B3778996}">
      <dgm:prSet/>
      <dgm:spPr/>
      <dgm:t>
        <a:bodyPr/>
        <a:lstStyle/>
        <a:p>
          <a:endParaRPr lang="en-US"/>
        </a:p>
      </dgm:t>
    </dgm:pt>
    <dgm:pt modelId="{458993C7-1D4F-4476-8BAB-40472D311B24}">
      <dgm:prSet/>
      <dgm:spPr/>
      <dgm:t>
        <a:bodyPr/>
        <a:lstStyle/>
        <a:p>
          <a:r>
            <a:rPr lang="en-US"/>
            <a:t>Extract cell barcodes &amp; UMIs from Read 1.</a:t>
          </a:r>
        </a:p>
      </dgm:t>
    </dgm:pt>
    <dgm:pt modelId="{B088142C-23EE-4817-8CF4-1AB36B80F6EA}" type="parTrans" cxnId="{9E970677-9018-4D50-8F21-5B76710C8924}">
      <dgm:prSet/>
      <dgm:spPr/>
      <dgm:t>
        <a:bodyPr/>
        <a:lstStyle/>
        <a:p>
          <a:endParaRPr lang="en-US"/>
        </a:p>
      </dgm:t>
    </dgm:pt>
    <dgm:pt modelId="{DDEBA5B3-B08F-4B18-A870-8454550D78B9}" type="sibTrans" cxnId="{9E970677-9018-4D50-8F21-5B76710C8924}">
      <dgm:prSet/>
      <dgm:spPr/>
      <dgm:t>
        <a:bodyPr/>
        <a:lstStyle/>
        <a:p>
          <a:endParaRPr lang="en-US"/>
        </a:p>
      </dgm:t>
    </dgm:pt>
    <dgm:pt modelId="{BA5FF877-AA31-4C6B-A705-62303B33D166}">
      <dgm:prSet/>
      <dgm:spPr/>
      <dgm:t>
        <a:bodyPr/>
        <a:lstStyle/>
        <a:p>
          <a:r>
            <a:rPr lang="en-US"/>
            <a:t>Correct sequencing errors in barcodes.</a:t>
          </a:r>
        </a:p>
      </dgm:t>
    </dgm:pt>
    <dgm:pt modelId="{DDA8845E-9C12-41DE-8077-38189E51CA87}" type="parTrans" cxnId="{9DF22ACE-A61C-4A2D-B552-6FDE58115349}">
      <dgm:prSet/>
      <dgm:spPr/>
      <dgm:t>
        <a:bodyPr/>
        <a:lstStyle/>
        <a:p>
          <a:endParaRPr lang="en-US"/>
        </a:p>
      </dgm:t>
    </dgm:pt>
    <dgm:pt modelId="{86C4BA1C-0702-4AE3-9ECA-9BBE014BACCC}" type="sibTrans" cxnId="{9DF22ACE-A61C-4A2D-B552-6FDE58115349}">
      <dgm:prSet/>
      <dgm:spPr/>
      <dgm:t>
        <a:bodyPr/>
        <a:lstStyle/>
        <a:p>
          <a:endParaRPr lang="en-US"/>
        </a:p>
      </dgm:t>
    </dgm:pt>
    <dgm:pt modelId="{6E79D1DA-401D-4AB2-AFA6-66FB544B8795}">
      <dgm:prSet/>
      <dgm:spPr/>
      <dgm:t>
        <a:bodyPr/>
        <a:lstStyle/>
        <a:p>
          <a:r>
            <a:rPr lang="en-US"/>
            <a:t>Collapse UMIs to avoid PCR duplicates.</a:t>
          </a:r>
        </a:p>
      </dgm:t>
    </dgm:pt>
    <dgm:pt modelId="{40F16840-7B21-4F00-B970-B11C94BEDDFC}" type="parTrans" cxnId="{865F2B8D-DE08-4894-8AEF-3A828EE26BD1}">
      <dgm:prSet/>
      <dgm:spPr/>
      <dgm:t>
        <a:bodyPr/>
        <a:lstStyle/>
        <a:p>
          <a:endParaRPr lang="en-US"/>
        </a:p>
      </dgm:t>
    </dgm:pt>
    <dgm:pt modelId="{4FDF2104-D654-4851-BAD7-EBD9CABD3B7F}" type="sibTrans" cxnId="{865F2B8D-DE08-4894-8AEF-3A828EE26BD1}">
      <dgm:prSet/>
      <dgm:spPr/>
      <dgm:t>
        <a:bodyPr/>
        <a:lstStyle/>
        <a:p>
          <a:endParaRPr lang="en-US"/>
        </a:p>
      </dgm:t>
    </dgm:pt>
    <dgm:pt modelId="{A4819A98-CC30-4C43-855B-47E30D0F310B}">
      <dgm:prSet/>
      <dgm:spPr/>
      <dgm:t>
        <a:bodyPr/>
        <a:lstStyle/>
        <a:p>
          <a:r>
            <a:rPr lang="en-US" b="1"/>
            <a:t>Transcript Quantification</a:t>
          </a:r>
          <a:endParaRPr lang="en-US"/>
        </a:p>
      </dgm:t>
    </dgm:pt>
    <dgm:pt modelId="{092483AB-E895-40F3-B0F1-9DDD416B077A}" type="parTrans" cxnId="{272DAF71-B5B2-420D-9E2F-7D45D955868F}">
      <dgm:prSet/>
      <dgm:spPr/>
      <dgm:t>
        <a:bodyPr/>
        <a:lstStyle/>
        <a:p>
          <a:endParaRPr lang="en-US"/>
        </a:p>
      </dgm:t>
    </dgm:pt>
    <dgm:pt modelId="{69B1AF59-E7EB-4FEF-B4E8-E1DE9624F4F8}" type="sibTrans" cxnId="{272DAF71-B5B2-420D-9E2F-7D45D955868F}">
      <dgm:prSet/>
      <dgm:spPr/>
      <dgm:t>
        <a:bodyPr/>
        <a:lstStyle/>
        <a:p>
          <a:endParaRPr lang="en-US"/>
        </a:p>
      </dgm:t>
    </dgm:pt>
    <dgm:pt modelId="{A60510BA-6A66-4CA9-BD3D-EFFBB159DFCE}">
      <dgm:prSet/>
      <dgm:spPr/>
      <dgm:t>
        <a:bodyPr/>
        <a:lstStyle/>
        <a:p>
          <a:r>
            <a:rPr lang="en-US"/>
            <a:t>Assign reads to genes using reference annotation (GTF).</a:t>
          </a:r>
        </a:p>
      </dgm:t>
    </dgm:pt>
    <dgm:pt modelId="{31F34E68-F36E-40FA-A622-3E1F39500391}" type="parTrans" cxnId="{16F63E83-0865-4432-8274-340003565ED4}">
      <dgm:prSet/>
      <dgm:spPr/>
      <dgm:t>
        <a:bodyPr/>
        <a:lstStyle/>
        <a:p>
          <a:endParaRPr lang="en-US"/>
        </a:p>
      </dgm:t>
    </dgm:pt>
    <dgm:pt modelId="{21C6B2F7-DFAF-4A44-B112-39F7CE727A11}" type="sibTrans" cxnId="{16F63E83-0865-4432-8274-340003565ED4}">
      <dgm:prSet/>
      <dgm:spPr/>
      <dgm:t>
        <a:bodyPr/>
        <a:lstStyle/>
        <a:p>
          <a:endParaRPr lang="en-US"/>
        </a:p>
      </dgm:t>
    </dgm:pt>
    <dgm:pt modelId="{CAD1B8AA-8C8A-4224-B743-B3EB49031F2C}">
      <dgm:prSet/>
      <dgm:spPr/>
      <dgm:t>
        <a:bodyPr/>
        <a:lstStyle/>
        <a:p>
          <a:r>
            <a:rPr lang="en-US"/>
            <a:t>Drop reads without valid cell barcodes or UMIs.</a:t>
          </a:r>
        </a:p>
      </dgm:t>
    </dgm:pt>
    <dgm:pt modelId="{A40A81F6-BE5A-4618-8EB9-7EE8B70E99B2}" type="parTrans" cxnId="{8ED6A3D3-BA66-474B-BFCF-CEDC65D492EC}">
      <dgm:prSet/>
      <dgm:spPr/>
      <dgm:t>
        <a:bodyPr/>
        <a:lstStyle/>
        <a:p>
          <a:endParaRPr lang="en-US"/>
        </a:p>
      </dgm:t>
    </dgm:pt>
    <dgm:pt modelId="{2E9E070A-D841-42C6-8834-D1D8478E9ACD}" type="sibTrans" cxnId="{8ED6A3D3-BA66-474B-BFCF-CEDC65D492EC}">
      <dgm:prSet/>
      <dgm:spPr/>
      <dgm:t>
        <a:bodyPr/>
        <a:lstStyle/>
        <a:p>
          <a:endParaRPr lang="en-US"/>
        </a:p>
      </dgm:t>
    </dgm:pt>
    <dgm:pt modelId="{77765331-D794-42C6-9CBD-FF2E71C07B2D}">
      <dgm:prSet/>
      <dgm:spPr/>
      <dgm:t>
        <a:bodyPr/>
        <a:lstStyle/>
        <a:p>
          <a:r>
            <a:rPr lang="en-US" b="1"/>
            <a:t>Downstream Analysis Input</a:t>
          </a:r>
          <a:endParaRPr lang="en-US"/>
        </a:p>
      </dgm:t>
    </dgm:pt>
    <dgm:pt modelId="{367D595B-E761-425E-A12C-6896E6927610}" type="parTrans" cxnId="{99EDBFF9-F72E-4956-9BB9-4C96E885B912}">
      <dgm:prSet/>
      <dgm:spPr/>
      <dgm:t>
        <a:bodyPr/>
        <a:lstStyle/>
        <a:p>
          <a:endParaRPr lang="en-US"/>
        </a:p>
      </dgm:t>
    </dgm:pt>
    <dgm:pt modelId="{A8076175-7B98-4E43-83A5-C0A749D12BE8}" type="sibTrans" cxnId="{99EDBFF9-F72E-4956-9BB9-4C96E885B912}">
      <dgm:prSet/>
      <dgm:spPr/>
      <dgm:t>
        <a:bodyPr/>
        <a:lstStyle/>
        <a:p>
          <a:endParaRPr lang="en-US"/>
        </a:p>
      </dgm:t>
    </dgm:pt>
    <dgm:pt modelId="{BF899C2D-C6E6-4FE6-8475-63F158A214BF}">
      <dgm:prSet/>
      <dgm:spPr/>
      <dgm:t>
        <a:bodyPr/>
        <a:lstStyle/>
        <a:p>
          <a:r>
            <a:rPr lang="en-US"/>
            <a:t>These count matrices are then imported into:</a:t>
          </a:r>
        </a:p>
      </dgm:t>
    </dgm:pt>
    <dgm:pt modelId="{6B5C5FC4-3165-437F-9C27-C05B8A611EF3}" type="parTrans" cxnId="{F2299412-B577-4947-B1B0-E14BBC3046F2}">
      <dgm:prSet/>
      <dgm:spPr/>
      <dgm:t>
        <a:bodyPr/>
        <a:lstStyle/>
        <a:p>
          <a:endParaRPr lang="en-US"/>
        </a:p>
      </dgm:t>
    </dgm:pt>
    <dgm:pt modelId="{3B8A7066-0B52-448A-A71B-EF0FD6E9085F}" type="sibTrans" cxnId="{F2299412-B577-4947-B1B0-E14BBC3046F2}">
      <dgm:prSet/>
      <dgm:spPr/>
      <dgm:t>
        <a:bodyPr/>
        <a:lstStyle/>
        <a:p>
          <a:endParaRPr lang="en-US"/>
        </a:p>
      </dgm:t>
    </dgm:pt>
    <dgm:pt modelId="{885C5C99-3787-466E-BBEA-09AB29809641}">
      <dgm:prSet/>
      <dgm:spPr/>
      <dgm:t>
        <a:bodyPr/>
        <a:lstStyle/>
        <a:p>
          <a:r>
            <a:rPr lang="en-US"/>
            <a:t>Seurat (R) → Read10X() or ReadMtx()</a:t>
          </a:r>
        </a:p>
      </dgm:t>
    </dgm:pt>
    <dgm:pt modelId="{D206B723-887E-4588-B1E5-371AA29EBA4A}" type="parTrans" cxnId="{57C1D036-D86A-4EBD-9C3F-E311C42E810A}">
      <dgm:prSet/>
      <dgm:spPr/>
      <dgm:t>
        <a:bodyPr/>
        <a:lstStyle/>
        <a:p>
          <a:endParaRPr lang="en-US"/>
        </a:p>
      </dgm:t>
    </dgm:pt>
    <dgm:pt modelId="{DE06B9B0-D879-41FF-9701-E422EE9D20C7}" type="sibTrans" cxnId="{57C1D036-D86A-4EBD-9C3F-E311C42E810A}">
      <dgm:prSet/>
      <dgm:spPr/>
      <dgm:t>
        <a:bodyPr/>
        <a:lstStyle/>
        <a:p>
          <a:endParaRPr lang="en-US"/>
        </a:p>
      </dgm:t>
    </dgm:pt>
    <dgm:pt modelId="{56BB9E09-0075-4FF7-A102-5A8570404EBD}">
      <dgm:prSet/>
      <dgm:spPr/>
      <dgm:t>
        <a:bodyPr/>
        <a:lstStyle/>
        <a:p>
          <a:r>
            <a:rPr lang="en-US"/>
            <a:t>Scanpy (Python) → .h5ad format</a:t>
          </a:r>
        </a:p>
      </dgm:t>
    </dgm:pt>
    <dgm:pt modelId="{7615576D-A253-4081-8D9C-12B8CC90E07E}" type="parTrans" cxnId="{F2D0DE41-86F7-4321-8A71-8A7D4098131F}">
      <dgm:prSet/>
      <dgm:spPr/>
      <dgm:t>
        <a:bodyPr/>
        <a:lstStyle/>
        <a:p>
          <a:endParaRPr lang="en-US"/>
        </a:p>
      </dgm:t>
    </dgm:pt>
    <dgm:pt modelId="{7DB4DE47-796B-4546-87F1-4AD3DE11816B}" type="sibTrans" cxnId="{F2D0DE41-86F7-4321-8A71-8A7D4098131F}">
      <dgm:prSet/>
      <dgm:spPr/>
      <dgm:t>
        <a:bodyPr/>
        <a:lstStyle/>
        <a:p>
          <a:endParaRPr lang="en-US"/>
        </a:p>
      </dgm:t>
    </dgm:pt>
    <dgm:pt modelId="{ACD04127-0249-4937-9C59-752120580AAE}" type="pres">
      <dgm:prSet presAssocID="{2BE1DF6D-8682-4855-93CE-732527C296AE}" presName="linearFlow" presStyleCnt="0">
        <dgm:presLayoutVars>
          <dgm:dir/>
          <dgm:animLvl val="lvl"/>
          <dgm:resizeHandles val="exact"/>
        </dgm:presLayoutVars>
      </dgm:prSet>
      <dgm:spPr/>
    </dgm:pt>
    <dgm:pt modelId="{08222A35-7233-4891-AADE-91599ED2731F}" type="pres">
      <dgm:prSet presAssocID="{E174F390-AF05-4F8C-90EF-B57B88441421}" presName="composite" presStyleCnt="0"/>
      <dgm:spPr/>
    </dgm:pt>
    <dgm:pt modelId="{61F8B1EF-435B-4EB7-A495-752852B8286D}" type="pres">
      <dgm:prSet presAssocID="{E174F390-AF05-4F8C-90EF-B57B88441421}" presName="parentText" presStyleLbl="alignNode1" presStyleIdx="0" presStyleCnt="5">
        <dgm:presLayoutVars>
          <dgm:chMax val="1"/>
          <dgm:bulletEnabled val="1"/>
        </dgm:presLayoutVars>
      </dgm:prSet>
      <dgm:spPr/>
    </dgm:pt>
    <dgm:pt modelId="{05D305F4-49E6-4FD4-A17F-8FA753E1C820}" type="pres">
      <dgm:prSet presAssocID="{E174F390-AF05-4F8C-90EF-B57B88441421}" presName="descendantText" presStyleLbl="alignAcc1" presStyleIdx="0" presStyleCnt="5">
        <dgm:presLayoutVars>
          <dgm:bulletEnabled val="1"/>
        </dgm:presLayoutVars>
      </dgm:prSet>
      <dgm:spPr/>
    </dgm:pt>
    <dgm:pt modelId="{D541354E-91D7-47D9-AB73-5A8D3AAEA7DE}" type="pres">
      <dgm:prSet presAssocID="{8597DD44-8B9B-44C6-97A7-E5725F5FACAD}" presName="sp" presStyleCnt="0"/>
      <dgm:spPr/>
    </dgm:pt>
    <dgm:pt modelId="{88F565F1-CECD-4492-AD4D-2E376F557E4A}" type="pres">
      <dgm:prSet presAssocID="{4CCB0B42-5CC5-4095-90A3-2EE777C5BDA8}" presName="composite" presStyleCnt="0"/>
      <dgm:spPr/>
    </dgm:pt>
    <dgm:pt modelId="{781993A2-6610-4FD7-98DE-EBE2BCFBB4EA}" type="pres">
      <dgm:prSet presAssocID="{4CCB0B42-5CC5-4095-90A3-2EE777C5BDA8}" presName="parentText" presStyleLbl="alignNode1" presStyleIdx="1" presStyleCnt="5">
        <dgm:presLayoutVars>
          <dgm:chMax val="1"/>
          <dgm:bulletEnabled val="1"/>
        </dgm:presLayoutVars>
      </dgm:prSet>
      <dgm:spPr/>
    </dgm:pt>
    <dgm:pt modelId="{6B8D3B69-1D89-43F6-BE0B-6AC5024DFCCA}" type="pres">
      <dgm:prSet presAssocID="{4CCB0B42-5CC5-4095-90A3-2EE777C5BDA8}" presName="descendantText" presStyleLbl="alignAcc1" presStyleIdx="1" presStyleCnt="5">
        <dgm:presLayoutVars>
          <dgm:bulletEnabled val="1"/>
        </dgm:presLayoutVars>
      </dgm:prSet>
      <dgm:spPr/>
    </dgm:pt>
    <dgm:pt modelId="{EBC6698E-9CFE-48C4-AFFD-D9FEAED543BC}" type="pres">
      <dgm:prSet presAssocID="{8C227F26-4916-470C-8C19-626B69BEC4CC}" presName="sp" presStyleCnt="0"/>
      <dgm:spPr/>
    </dgm:pt>
    <dgm:pt modelId="{9002851F-039E-478C-B0D4-03DB9773173A}" type="pres">
      <dgm:prSet presAssocID="{A4E3F96A-1ACD-41DB-9765-0EFBE9A1DF8B}" presName="composite" presStyleCnt="0"/>
      <dgm:spPr/>
    </dgm:pt>
    <dgm:pt modelId="{575747C8-EC30-45CB-B170-F75F8129B848}" type="pres">
      <dgm:prSet presAssocID="{A4E3F96A-1ACD-41DB-9765-0EFBE9A1DF8B}" presName="parentText" presStyleLbl="alignNode1" presStyleIdx="2" presStyleCnt="5">
        <dgm:presLayoutVars>
          <dgm:chMax val="1"/>
          <dgm:bulletEnabled val="1"/>
        </dgm:presLayoutVars>
      </dgm:prSet>
      <dgm:spPr/>
    </dgm:pt>
    <dgm:pt modelId="{4C5DD189-010A-40E3-BA8C-9DB8C6E827BB}" type="pres">
      <dgm:prSet presAssocID="{A4E3F96A-1ACD-41DB-9765-0EFBE9A1DF8B}" presName="descendantText" presStyleLbl="alignAcc1" presStyleIdx="2" presStyleCnt="5">
        <dgm:presLayoutVars>
          <dgm:bulletEnabled val="1"/>
        </dgm:presLayoutVars>
      </dgm:prSet>
      <dgm:spPr/>
    </dgm:pt>
    <dgm:pt modelId="{1222EBFD-7EDC-451A-8ABF-E1A93464EF83}" type="pres">
      <dgm:prSet presAssocID="{76BD8C6F-F485-4E0A-A8D9-C41BCBFDD086}" presName="sp" presStyleCnt="0"/>
      <dgm:spPr/>
    </dgm:pt>
    <dgm:pt modelId="{85FDF3EF-9F66-4B44-A258-2F1F0F46DF2C}" type="pres">
      <dgm:prSet presAssocID="{A4819A98-CC30-4C43-855B-47E30D0F310B}" presName="composite" presStyleCnt="0"/>
      <dgm:spPr/>
    </dgm:pt>
    <dgm:pt modelId="{64622462-EE9E-4FB3-ADE6-A7392A8F435D}" type="pres">
      <dgm:prSet presAssocID="{A4819A98-CC30-4C43-855B-47E30D0F310B}" presName="parentText" presStyleLbl="alignNode1" presStyleIdx="3" presStyleCnt="5">
        <dgm:presLayoutVars>
          <dgm:chMax val="1"/>
          <dgm:bulletEnabled val="1"/>
        </dgm:presLayoutVars>
      </dgm:prSet>
      <dgm:spPr/>
    </dgm:pt>
    <dgm:pt modelId="{959E86C7-1B60-4AFD-8F09-B95695BFAEBA}" type="pres">
      <dgm:prSet presAssocID="{A4819A98-CC30-4C43-855B-47E30D0F310B}" presName="descendantText" presStyleLbl="alignAcc1" presStyleIdx="3" presStyleCnt="5">
        <dgm:presLayoutVars>
          <dgm:bulletEnabled val="1"/>
        </dgm:presLayoutVars>
      </dgm:prSet>
      <dgm:spPr/>
    </dgm:pt>
    <dgm:pt modelId="{467A39BE-AE46-4F28-B7F0-935F451DC6CE}" type="pres">
      <dgm:prSet presAssocID="{69B1AF59-E7EB-4FEF-B4E8-E1DE9624F4F8}" presName="sp" presStyleCnt="0"/>
      <dgm:spPr/>
    </dgm:pt>
    <dgm:pt modelId="{DAA7930C-44CF-48E4-B6B1-844D9E30FBEF}" type="pres">
      <dgm:prSet presAssocID="{77765331-D794-42C6-9CBD-FF2E71C07B2D}" presName="composite" presStyleCnt="0"/>
      <dgm:spPr/>
    </dgm:pt>
    <dgm:pt modelId="{0FAC8C1D-8F40-48E2-BF98-7DD57140F089}" type="pres">
      <dgm:prSet presAssocID="{77765331-D794-42C6-9CBD-FF2E71C07B2D}" presName="parentText" presStyleLbl="alignNode1" presStyleIdx="4" presStyleCnt="5">
        <dgm:presLayoutVars>
          <dgm:chMax val="1"/>
          <dgm:bulletEnabled val="1"/>
        </dgm:presLayoutVars>
      </dgm:prSet>
      <dgm:spPr/>
    </dgm:pt>
    <dgm:pt modelId="{E6602E9D-BE19-41B9-9AA3-693F53EF85C2}" type="pres">
      <dgm:prSet presAssocID="{77765331-D794-42C6-9CBD-FF2E71C07B2D}" presName="descendantText" presStyleLbl="alignAcc1" presStyleIdx="4" presStyleCnt="5">
        <dgm:presLayoutVars>
          <dgm:bulletEnabled val="1"/>
        </dgm:presLayoutVars>
      </dgm:prSet>
      <dgm:spPr/>
    </dgm:pt>
  </dgm:ptLst>
  <dgm:cxnLst>
    <dgm:cxn modelId="{99E46E00-CBA3-4331-BE95-2A2F66A1E75B}" type="presOf" srcId="{BF899C2D-C6E6-4FE6-8475-63F158A214BF}" destId="{E6602E9D-BE19-41B9-9AA3-693F53EF85C2}" srcOrd="0" destOrd="0" presId="urn:microsoft.com/office/officeart/2005/8/layout/chevron2"/>
    <dgm:cxn modelId="{F2299412-B577-4947-B1B0-E14BBC3046F2}" srcId="{77765331-D794-42C6-9CBD-FF2E71C07B2D}" destId="{BF899C2D-C6E6-4FE6-8475-63F158A214BF}" srcOrd="0" destOrd="0" parTransId="{6B5C5FC4-3165-437F-9C27-C05B8A611EF3}" sibTransId="{3B8A7066-0B52-448A-A71B-EF0FD6E9085F}"/>
    <dgm:cxn modelId="{61D59814-7932-4288-AD91-C76DCCFF7DEE}" type="presOf" srcId="{56BB9E09-0075-4FF7-A102-5A8570404EBD}" destId="{E6602E9D-BE19-41B9-9AA3-693F53EF85C2}" srcOrd="0" destOrd="2" presId="urn:microsoft.com/office/officeart/2005/8/layout/chevron2"/>
    <dgm:cxn modelId="{EAF2701B-5AD4-4DA5-ACCC-65CC8B2C6169}" srcId="{2BE1DF6D-8682-4855-93CE-732527C296AE}" destId="{4CCB0B42-5CC5-4095-90A3-2EE777C5BDA8}" srcOrd="1" destOrd="0" parTransId="{B792596F-B699-404D-A3AC-A84233D9B838}" sibTransId="{8C227F26-4916-470C-8C19-626B69BEC4CC}"/>
    <dgm:cxn modelId="{90E9D01E-051C-411E-8EB6-F910B3778996}" srcId="{2BE1DF6D-8682-4855-93CE-732527C296AE}" destId="{A4E3F96A-1ACD-41DB-9765-0EFBE9A1DF8B}" srcOrd="2" destOrd="0" parTransId="{3157D661-2389-4D0C-8F20-6F32046F363A}" sibTransId="{76BD8C6F-F485-4E0A-A8D9-C41BCBFDD086}"/>
    <dgm:cxn modelId="{E7D9DF26-5AA0-4C77-9A6A-255859A50996}" type="presOf" srcId="{CAD1B8AA-8C8A-4224-B743-B3EB49031F2C}" destId="{959E86C7-1B60-4AFD-8F09-B95695BFAEBA}" srcOrd="0" destOrd="1" presId="urn:microsoft.com/office/officeart/2005/8/layout/chevron2"/>
    <dgm:cxn modelId="{94BB7B28-56E8-4448-B7EB-91C2A8ABB061}" type="presOf" srcId="{458993C7-1D4F-4476-8BAB-40472D311B24}" destId="{4C5DD189-010A-40E3-BA8C-9DB8C6E827BB}" srcOrd="0" destOrd="0" presId="urn:microsoft.com/office/officeart/2005/8/layout/chevron2"/>
    <dgm:cxn modelId="{DEBD9C2B-D500-4A61-9C05-C02F2EBB9621}" type="presOf" srcId="{7E20E44F-578E-4270-AD98-036667BDDAF8}" destId="{6B8D3B69-1D89-43F6-BE0B-6AC5024DFCCA}" srcOrd="0" destOrd="0" presId="urn:microsoft.com/office/officeart/2005/8/layout/chevron2"/>
    <dgm:cxn modelId="{C166832D-8272-4699-A508-AF0AC7E834F6}" type="presOf" srcId="{A4819A98-CC30-4C43-855B-47E30D0F310B}" destId="{64622462-EE9E-4FB3-ADE6-A7392A8F435D}" srcOrd="0" destOrd="0" presId="urn:microsoft.com/office/officeart/2005/8/layout/chevron2"/>
    <dgm:cxn modelId="{8DCEDC31-6EA7-4222-8ABB-8F8FEA48F63B}" type="presOf" srcId="{BA5FF877-AA31-4C6B-A705-62303B33D166}" destId="{4C5DD189-010A-40E3-BA8C-9DB8C6E827BB}" srcOrd="0" destOrd="1" presId="urn:microsoft.com/office/officeart/2005/8/layout/chevron2"/>
    <dgm:cxn modelId="{02410733-314E-4FA7-9524-DB9786982A46}" type="presOf" srcId="{F4FD127C-94B6-456E-9E01-3222575E8031}" destId="{05D305F4-49E6-4FD4-A17F-8FA753E1C820}" srcOrd="0" destOrd="1" presId="urn:microsoft.com/office/officeart/2005/8/layout/chevron2"/>
    <dgm:cxn modelId="{57C1D036-D86A-4EBD-9C3F-E311C42E810A}" srcId="{77765331-D794-42C6-9CBD-FF2E71C07B2D}" destId="{885C5C99-3787-466E-BBEA-09AB29809641}" srcOrd="1" destOrd="0" parTransId="{D206B723-887E-4588-B1E5-371AA29EBA4A}" sibTransId="{DE06B9B0-D879-41FF-9701-E422EE9D20C7}"/>
    <dgm:cxn modelId="{16B77A40-6E1D-4313-B9E3-D11C35C16A76}" type="presOf" srcId="{885C5C99-3787-466E-BBEA-09AB29809641}" destId="{E6602E9D-BE19-41B9-9AA3-693F53EF85C2}" srcOrd="0" destOrd="1" presId="urn:microsoft.com/office/officeart/2005/8/layout/chevron2"/>
    <dgm:cxn modelId="{F2D0DE41-86F7-4321-8A71-8A7D4098131F}" srcId="{77765331-D794-42C6-9CBD-FF2E71C07B2D}" destId="{56BB9E09-0075-4FF7-A102-5A8570404EBD}" srcOrd="2" destOrd="0" parTransId="{7615576D-A253-4081-8D9C-12B8CC90E07E}" sibTransId="{7DB4DE47-796B-4546-87F1-4AD3DE11816B}"/>
    <dgm:cxn modelId="{E59F0F42-138E-4D45-A21B-13738E122D83}" srcId="{E174F390-AF05-4F8C-90EF-B57B88441421}" destId="{F4FD127C-94B6-456E-9E01-3222575E8031}" srcOrd="1" destOrd="0" parTransId="{E0544C14-F9A4-4E35-90AC-9EBE577F933C}" sibTransId="{9576B0CE-8969-497C-823D-BE71A90C6CCB}"/>
    <dgm:cxn modelId="{272DAF71-B5B2-420D-9E2F-7D45D955868F}" srcId="{2BE1DF6D-8682-4855-93CE-732527C296AE}" destId="{A4819A98-CC30-4C43-855B-47E30D0F310B}" srcOrd="3" destOrd="0" parTransId="{092483AB-E895-40F3-B0F1-9DDD416B077A}" sibTransId="{69B1AF59-E7EB-4FEF-B4E8-E1DE9624F4F8}"/>
    <dgm:cxn modelId="{A7211F74-21E5-4D48-8916-168475330365}" srcId="{4CCB0B42-5CC5-4095-90A3-2EE777C5BDA8}" destId="{55EBA4F7-38CA-4E39-BC21-986E7A14EBB8}" srcOrd="2" destOrd="0" parTransId="{94E1F04F-ED9A-48BC-80A0-7B99D4FAC4F8}" sibTransId="{F6F81A60-1ABC-4AC0-ABAD-F8685C8B67AB}"/>
    <dgm:cxn modelId="{9E970677-9018-4D50-8F21-5B76710C8924}" srcId="{A4E3F96A-1ACD-41DB-9765-0EFBE9A1DF8B}" destId="{458993C7-1D4F-4476-8BAB-40472D311B24}" srcOrd="0" destOrd="0" parTransId="{B088142C-23EE-4817-8CF4-1AB36B80F6EA}" sibTransId="{DDEBA5B3-B08F-4B18-A870-8454550D78B9}"/>
    <dgm:cxn modelId="{B1F91178-19E5-453F-803D-27FC9E02AAD0}" type="presOf" srcId="{4CCB0B42-5CC5-4095-90A3-2EE777C5BDA8}" destId="{781993A2-6610-4FD7-98DE-EBE2BCFBB4EA}" srcOrd="0" destOrd="0" presId="urn:microsoft.com/office/officeart/2005/8/layout/chevron2"/>
    <dgm:cxn modelId="{B29AA17D-4D4B-4A73-B678-05EECB53C3F9}" type="presOf" srcId="{BC43AD8A-571E-44EE-842A-2CCA6A6283F8}" destId="{6B8D3B69-1D89-43F6-BE0B-6AC5024DFCCA}" srcOrd="0" destOrd="1" presId="urn:microsoft.com/office/officeart/2005/8/layout/chevron2"/>
    <dgm:cxn modelId="{16F63E83-0865-4432-8274-340003565ED4}" srcId="{A4819A98-CC30-4C43-855B-47E30D0F310B}" destId="{A60510BA-6A66-4CA9-BD3D-EFFBB159DFCE}" srcOrd="0" destOrd="0" parTransId="{31F34E68-F36E-40FA-A622-3E1F39500391}" sibTransId="{21C6B2F7-DFAF-4A44-B112-39F7CE727A11}"/>
    <dgm:cxn modelId="{865F2B8D-DE08-4894-8AEF-3A828EE26BD1}" srcId="{A4E3F96A-1ACD-41DB-9765-0EFBE9A1DF8B}" destId="{6E79D1DA-401D-4AB2-AFA6-66FB544B8795}" srcOrd="2" destOrd="0" parTransId="{40F16840-7B21-4F00-B970-B11C94BEDDFC}" sibTransId="{4FDF2104-D654-4851-BAD7-EBD9CABD3B7F}"/>
    <dgm:cxn modelId="{7CDADE93-CE0E-4EF6-8BB6-CEB27B224B3E}" srcId="{2BE1DF6D-8682-4855-93CE-732527C296AE}" destId="{E174F390-AF05-4F8C-90EF-B57B88441421}" srcOrd="0" destOrd="0" parTransId="{8ADB502D-A533-4E7F-B9AC-E6FAF1D2F450}" sibTransId="{8597DD44-8B9B-44C6-97A7-E5725F5FACAD}"/>
    <dgm:cxn modelId="{2A71A1A8-CCD2-4332-944C-A1F418D09207}" type="presOf" srcId="{E5DF4727-A87A-4552-8334-00D89681A296}" destId="{05D305F4-49E6-4FD4-A17F-8FA753E1C820}" srcOrd="0" destOrd="0" presId="urn:microsoft.com/office/officeart/2005/8/layout/chevron2"/>
    <dgm:cxn modelId="{5BEDB4AF-15BB-440D-BAE0-84D5F5E99C64}" type="presOf" srcId="{A4E3F96A-1ACD-41DB-9765-0EFBE9A1DF8B}" destId="{575747C8-EC30-45CB-B170-F75F8129B848}" srcOrd="0" destOrd="0" presId="urn:microsoft.com/office/officeart/2005/8/layout/chevron2"/>
    <dgm:cxn modelId="{96E970B5-EB51-432F-BA6F-D35FBA2315FE}" type="presOf" srcId="{6E79D1DA-401D-4AB2-AFA6-66FB544B8795}" destId="{4C5DD189-010A-40E3-BA8C-9DB8C6E827BB}" srcOrd="0" destOrd="2" presId="urn:microsoft.com/office/officeart/2005/8/layout/chevron2"/>
    <dgm:cxn modelId="{37D698B8-B4BA-493A-850C-B1568436DE74}" type="presOf" srcId="{55EBA4F7-38CA-4E39-BC21-986E7A14EBB8}" destId="{6B8D3B69-1D89-43F6-BE0B-6AC5024DFCCA}" srcOrd="0" destOrd="2" presId="urn:microsoft.com/office/officeart/2005/8/layout/chevron2"/>
    <dgm:cxn modelId="{A5C349BC-2257-4F1A-B9A1-EBE8A35812C8}" type="presOf" srcId="{A60510BA-6A66-4CA9-BD3D-EFFBB159DFCE}" destId="{959E86C7-1B60-4AFD-8F09-B95695BFAEBA}" srcOrd="0" destOrd="0" presId="urn:microsoft.com/office/officeart/2005/8/layout/chevron2"/>
    <dgm:cxn modelId="{41D546C1-A087-4DA1-8C0B-8ED3882D8345}" type="presOf" srcId="{77765331-D794-42C6-9CBD-FF2E71C07B2D}" destId="{0FAC8C1D-8F40-48E2-BF98-7DD57140F089}" srcOrd="0" destOrd="0" presId="urn:microsoft.com/office/officeart/2005/8/layout/chevron2"/>
    <dgm:cxn modelId="{A7907DCC-0B56-42D7-A924-490269BF2085}" type="presOf" srcId="{E174F390-AF05-4F8C-90EF-B57B88441421}" destId="{61F8B1EF-435B-4EB7-A495-752852B8286D}" srcOrd="0" destOrd="0" presId="urn:microsoft.com/office/officeart/2005/8/layout/chevron2"/>
    <dgm:cxn modelId="{9DF22ACE-A61C-4A2D-B552-6FDE58115349}" srcId="{A4E3F96A-1ACD-41DB-9765-0EFBE9A1DF8B}" destId="{BA5FF877-AA31-4C6B-A705-62303B33D166}" srcOrd="1" destOrd="0" parTransId="{DDA8845E-9C12-41DE-8077-38189E51CA87}" sibTransId="{86C4BA1C-0702-4AE3-9ECA-9BBE014BACCC}"/>
    <dgm:cxn modelId="{E14725D3-62D1-462E-92C0-9A9974606DB3}" srcId="{4CCB0B42-5CC5-4095-90A3-2EE777C5BDA8}" destId="{BC43AD8A-571E-44EE-842A-2CCA6A6283F8}" srcOrd="1" destOrd="0" parTransId="{9DB6C95B-990F-47D1-8B5D-A22E3C7F5B3E}" sibTransId="{0A86F08F-75AA-4BBD-8BD0-E2FE125E41A0}"/>
    <dgm:cxn modelId="{8ED6A3D3-BA66-474B-BFCF-CEDC65D492EC}" srcId="{A4819A98-CC30-4C43-855B-47E30D0F310B}" destId="{CAD1B8AA-8C8A-4224-B743-B3EB49031F2C}" srcOrd="1" destOrd="0" parTransId="{A40A81F6-BE5A-4618-8EB9-7EE8B70E99B2}" sibTransId="{2E9E070A-D841-42C6-8834-D1D8478E9ACD}"/>
    <dgm:cxn modelId="{124A06D6-A5A4-4457-BB91-9835D1809C78}" srcId="{4CCB0B42-5CC5-4095-90A3-2EE777C5BDA8}" destId="{7E20E44F-578E-4270-AD98-036667BDDAF8}" srcOrd="0" destOrd="0" parTransId="{5B875510-197B-4F99-8080-35E146D6FD51}" sibTransId="{1746FC02-1630-4370-A094-DA91548236DF}"/>
    <dgm:cxn modelId="{06B1F7DF-4074-4FFE-8250-6A8290CE2E8A}" type="presOf" srcId="{2BE1DF6D-8682-4855-93CE-732527C296AE}" destId="{ACD04127-0249-4937-9C59-752120580AAE}" srcOrd="0" destOrd="0" presId="urn:microsoft.com/office/officeart/2005/8/layout/chevron2"/>
    <dgm:cxn modelId="{E32E54F3-DA69-4B5C-983C-49EC2B265D00}" srcId="{E174F390-AF05-4F8C-90EF-B57B88441421}" destId="{E5DF4727-A87A-4552-8334-00D89681A296}" srcOrd="0" destOrd="0" parTransId="{1C10D43F-3379-4604-85ED-5F78A60CACFE}" sibTransId="{4D021512-86E4-4EC8-8973-D773D2883AAE}"/>
    <dgm:cxn modelId="{99EDBFF9-F72E-4956-9BB9-4C96E885B912}" srcId="{2BE1DF6D-8682-4855-93CE-732527C296AE}" destId="{77765331-D794-42C6-9CBD-FF2E71C07B2D}" srcOrd="4" destOrd="0" parTransId="{367D595B-E761-425E-A12C-6896E6927610}" sibTransId="{A8076175-7B98-4E43-83A5-C0A749D12BE8}"/>
    <dgm:cxn modelId="{644C3C55-45A1-4B6A-A40D-CDE0CC948BF8}" type="presParOf" srcId="{ACD04127-0249-4937-9C59-752120580AAE}" destId="{08222A35-7233-4891-AADE-91599ED2731F}" srcOrd="0" destOrd="0" presId="urn:microsoft.com/office/officeart/2005/8/layout/chevron2"/>
    <dgm:cxn modelId="{C0B711E8-C2DA-44B4-ACB2-18B1C785062B}" type="presParOf" srcId="{08222A35-7233-4891-AADE-91599ED2731F}" destId="{61F8B1EF-435B-4EB7-A495-752852B8286D}" srcOrd="0" destOrd="0" presId="urn:microsoft.com/office/officeart/2005/8/layout/chevron2"/>
    <dgm:cxn modelId="{ED983BCB-32BE-471D-A9B5-C26F8C5D7E7D}" type="presParOf" srcId="{08222A35-7233-4891-AADE-91599ED2731F}" destId="{05D305F4-49E6-4FD4-A17F-8FA753E1C820}" srcOrd="1" destOrd="0" presId="urn:microsoft.com/office/officeart/2005/8/layout/chevron2"/>
    <dgm:cxn modelId="{2CC6FFBE-4324-4C95-BC60-4257AE539F1C}" type="presParOf" srcId="{ACD04127-0249-4937-9C59-752120580AAE}" destId="{D541354E-91D7-47D9-AB73-5A8D3AAEA7DE}" srcOrd="1" destOrd="0" presId="urn:microsoft.com/office/officeart/2005/8/layout/chevron2"/>
    <dgm:cxn modelId="{587A7D3E-B94E-4BCF-BDEC-F54D6D3F8F14}" type="presParOf" srcId="{ACD04127-0249-4937-9C59-752120580AAE}" destId="{88F565F1-CECD-4492-AD4D-2E376F557E4A}" srcOrd="2" destOrd="0" presId="urn:microsoft.com/office/officeart/2005/8/layout/chevron2"/>
    <dgm:cxn modelId="{589DB68D-74AC-4396-B02D-D7FBA24BBF53}" type="presParOf" srcId="{88F565F1-CECD-4492-AD4D-2E376F557E4A}" destId="{781993A2-6610-4FD7-98DE-EBE2BCFBB4EA}" srcOrd="0" destOrd="0" presId="urn:microsoft.com/office/officeart/2005/8/layout/chevron2"/>
    <dgm:cxn modelId="{BE7450FF-10D8-4CEB-AF60-E42F5160D8E2}" type="presParOf" srcId="{88F565F1-CECD-4492-AD4D-2E376F557E4A}" destId="{6B8D3B69-1D89-43F6-BE0B-6AC5024DFCCA}" srcOrd="1" destOrd="0" presId="urn:microsoft.com/office/officeart/2005/8/layout/chevron2"/>
    <dgm:cxn modelId="{1E40E89E-ED8F-49ED-B6C7-8D84B9C72C73}" type="presParOf" srcId="{ACD04127-0249-4937-9C59-752120580AAE}" destId="{EBC6698E-9CFE-48C4-AFFD-D9FEAED543BC}" srcOrd="3" destOrd="0" presId="urn:microsoft.com/office/officeart/2005/8/layout/chevron2"/>
    <dgm:cxn modelId="{74799F81-1F56-4F12-AF26-EFADD89381C6}" type="presParOf" srcId="{ACD04127-0249-4937-9C59-752120580AAE}" destId="{9002851F-039E-478C-B0D4-03DB9773173A}" srcOrd="4" destOrd="0" presId="urn:microsoft.com/office/officeart/2005/8/layout/chevron2"/>
    <dgm:cxn modelId="{CD649DE4-D022-471B-BB68-C047CD410D98}" type="presParOf" srcId="{9002851F-039E-478C-B0D4-03DB9773173A}" destId="{575747C8-EC30-45CB-B170-F75F8129B848}" srcOrd="0" destOrd="0" presId="urn:microsoft.com/office/officeart/2005/8/layout/chevron2"/>
    <dgm:cxn modelId="{4680A771-39F7-4E7C-A7C5-368E945C89A0}" type="presParOf" srcId="{9002851F-039E-478C-B0D4-03DB9773173A}" destId="{4C5DD189-010A-40E3-BA8C-9DB8C6E827BB}" srcOrd="1" destOrd="0" presId="urn:microsoft.com/office/officeart/2005/8/layout/chevron2"/>
    <dgm:cxn modelId="{48F559DD-D51D-44A0-851A-9FBB718F180D}" type="presParOf" srcId="{ACD04127-0249-4937-9C59-752120580AAE}" destId="{1222EBFD-7EDC-451A-8ABF-E1A93464EF83}" srcOrd="5" destOrd="0" presId="urn:microsoft.com/office/officeart/2005/8/layout/chevron2"/>
    <dgm:cxn modelId="{46FE9A8B-1645-4FB1-8935-82EE0BF2A4EA}" type="presParOf" srcId="{ACD04127-0249-4937-9C59-752120580AAE}" destId="{85FDF3EF-9F66-4B44-A258-2F1F0F46DF2C}" srcOrd="6" destOrd="0" presId="urn:microsoft.com/office/officeart/2005/8/layout/chevron2"/>
    <dgm:cxn modelId="{E3E83ABE-7030-4D76-AE5D-3E353C8E90A5}" type="presParOf" srcId="{85FDF3EF-9F66-4B44-A258-2F1F0F46DF2C}" destId="{64622462-EE9E-4FB3-ADE6-A7392A8F435D}" srcOrd="0" destOrd="0" presId="urn:microsoft.com/office/officeart/2005/8/layout/chevron2"/>
    <dgm:cxn modelId="{6E16950B-0D7A-4226-9B20-BA4CC1F5DF98}" type="presParOf" srcId="{85FDF3EF-9F66-4B44-A258-2F1F0F46DF2C}" destId="{959E86C7-1B60-4AFD-8F09-B95695BFAEBA}" srcOrd="1" destOrd="0" presId="urn:microsoft.com/office/officeart/2005/8/layout/chevron2"/>
    <dgm:cxn modelId="{EDC3CEFC-9F54-4C69-88D2-60305977262A}" type="presParOf" srcId="{ACD04127-0249-4937-9C59-752120580AAE}" destId="{467A39BE-AE46-4F28-B7F0-935F451DC6CE}" srcOrd="7" destOrd="0" presId="urn:microsoft.com/office/officeart/2005/8/layout/chevron2"/>
    <dgm:cxn modelId="{BCC53D84-B77A-46F5-AC2F-D630769BC46F}" type="presParOf" srcId="{ACD04127-0249-4937-9C59-752120580AAE}" destId="{DAA7930C-44CF-48E4-B6B1-844D9E30FBEF}" srcOrd="8" destOrd="0" presId="urn:microsoft.com/office/officeart/2005/8/layout/chevron2"/>
    <dgm:cxn modelId="{3F88E608-BDE5-41AF-B73E-5FF15E41B47E}" type="presParOf" srcId="{DAA7930C-44CF-48E4-B6B1-844D9E30FBEF}" destId="{0FAC8C1D-8F40-48E2-BF98-7DD57140F089}" srcOrd="0" destOrd="0" presId="urn:microsoft.com/office/officeart/2005/8/layout/chevron2"/>
    <dgm:cxn modelId="{ACB13157-40DE-410D-B1F7-8804B5D75201}" type="presParOf" srcId="{DAA7930C-44CF-48E4-B6B1-844D9E30FBEF}" destId="{E6602E9D-BE19-41B9-9AA3-693F53EF85C2}"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ACC5FEA-EF6E-429A-A6DE-5236A8CF161A}" type="doc">
      <dgm:prSet loTypeId="urn:microsoft.com/office/officeart/2005/8/layout/vList2" loCatId="list" qsTypeId="urn:microsoft.com/office/officeart/2005/8/quickstyle/simple5" qsCatId="simple" csTypeId="urn:microsoft.com/office/officeart/2005/8/colors/accent3_4" csCatId="accent3"/>
      <dgm:spPr/>
      <dgm:t>
        <a:bodyPr/>
        <a:lstStyle/>
        <a:p>
          <a:endParaRPr lang="en-US"/>
        </a:p>
      </dgm:t>
    </dgm:pt>
    <dgm:pt modelId="{811F7C08-0B98-403B-B90B-09023286C32D}">
      <dgm:prSet/>
      <dgm:spPr/>
      <dgm:t>
        <a:bodyPr/>
        <a:lstStyle/>
        <a:p>
          <a:pPr>
            <a:lnSpc>
              <a:spcPct val="100000"/>
            </a:lnSpc>
          </a:pPr>
          <a:r>
            <a:rPr lang="en-US"/>
            <a:t>QC &amp; Filtering → remove low-quality cells, doublets, high mito %.</a:t>
          </a:r>
        </a:p>
      </dgm:t>
    </dgm:pt>
    <dgm:pt modelId="{55F497DF-E7C7-47DF-8C59-02B47887F74D}" type="parTrans" cxnId="{9F288AF8-4979-43AE-BEB0-C33B1F78CB11}">
      <dgm:prSet/>
      <dgm:spPr/>
      <dgm:t>
        <a:bodyPr/>
        <a:lstStyle/>
        <a:p>
          <a:endParaRPr lang="en-US"/>
        </a:p>
      </dgm:t>
    </dgm:pt>
    <dgm:pt modelId="{F5A196BF-DFB8-4D02-8E51-1B186994B9A3}" type="sibTrans" cxnId="{9F288AF8-4979-43AE-BEB0-C33B1F78CB11}">
      <dgm:prSet/>
      <dgm:spPr/>
      <dgm:t>
        <a:bodyPr/>
        <a:lstStyle/>
        <a:p>
          <a:endParaRPr lang="en-US"/>
        </a:p>
      </dgm:t>
    </dgm:pt>
    <dgm:pt modelId="{DC80547F-F725-4D49-85F8-4BCF935C8555}">
      <dgm:prSet/>
      <dgm:spPr/>
      <dgm:t>
        <a:bodyPr/>
        <a:lstStyle/>
        <a:p>
          <a:pPr>
            <a:lnSpc>
              <a:spcPct val="100000"/>
            </a:lnSpc>
          </a:pPr>
          <a:r>
            <a:rPr lang="en-US" dirty="0"/>
            <a:t>Normalization &amp; Scaling → account for sequencing depth.</a:t>
          </a:r>
        </a:p>
      </dgm:t>
    </dgm:pt>
    <dgm:pt modelId="{1443B317-8E41-4BDB-B61F-A98037D3C79B}" type="parTrans" cxnId="{F7E88619-3457-4F9D-BFD2-06DB631B8B54}">
      <dgm:prSet/>
      <dgm:spPr/>
      <dgm:t>
        <a:bodyPr/>
        <a:lstStyle/>
        <a:p>
          <a:endParaRPr lang="en-US"/>
        </a:p>
      </dgm:t>
    </dgm:pt>
    <dgm:pt modelId="{6754BEE4-16EE-434C-8027-63637193E0AF}" type="sibTrans" cxnId="{F7E88619-3457-4F9D-BFD2-06DB631B8B54}">
      <dgm:prSet/>
      <dgm:spPr/>
      <dgm:t>
        <a:bodyPr/>
        <a:lstStyle/>
        <a:p>
          <a:endParaRPr lang="en-US"/>
        </a:p>
      </dgm:t>
    </dgm:pt>
    <dgm:pt modelId="{9C4AD987-3E21-4273-A815-126E34BF0A69}">
      <dgm:prSet/>
      <dgm:spPr/>
      <dgm:t>
        <a:bodyPr/>
        <a:lstStyle/>
        <a:p>
          <a:pPr>
            <a:lnSpc>
              <a:spcPct val="100000"/>
            </a:lnSpc>
          </a:pPr>
          <a:r>
            <a:rPr lang="en-US"/>
            <a:t>Dimensionality Reduction → PCA → UMAP/t-SNE for visualization.</a:t>
          </a:r>
        </a:p>
      </dgm:t>
    </dgm:pt>
    <dgm:pt modelId="{502E3FBB-4C58-4623-9746-9790D205D594}" type="parTrans" cxnId="{7E352E23-20D1-4946-B998-DB3C36834BAC}">
      <dgm:prSet/>
      <dgm:spPr/>
      <dgm:t>
        <a:bodyPr/>
        <a:lstStyle/>
        <a:p>
          <a:endParaRPr lang="en-US"/>
        </a:p>
      </dgm:t>
    </dgm:pt>
    <dgm:pt modelId="{117A3C83-155A-4BA0-A71C-1CFCD0CEBCF0}" type="sibTrans" cxnId="{7E352E23-20D1-4946-B998-DB3C36834BAC}">
      <dgm:prSet/>
      <dgm:spPr/>
      <dgm:t>
        <a:bodyPr/>
        <a:lstStyle/>
        <a:p>
          <a:endParaRPr lang="en-US"/>
        </a:p>
      </dgm:t>
    </dgm:pt>
    <dgm:pt modelId="{713EB5FB-CA40-4A77-B3A0-763A5380D26C}">
      <dgm:prSet/>
      <dgm:spPr/>
      <dgm:t>
        <a:bodyPr/>
        <a:lstStyle/>
        <a:p>
          <a:pPr>
            <a:lnSpc>
              <a:spcPct val="100000"/>
            </a:lnSpc>
          </a:pPr>
          <a:r>
            <a:rPr lang="en-US"/>
            <a:t>Clustering → identify putative cell populations.</a:t>
          </a:r>
        </a:p>
      </dgm:t>
    </dgm:pt>
    <dgm:pt modelId="{2F1624E2-AD59-4624-87FB-3ADC7317D8F5}" type="parTrans" cxnId="{C2C66169-2421-4795-B18A-3BB14683390F}">
      <dgm:prSet/>
      <dgm:spPr/>
      <dgm:t>
        <a:bodyPr/>
        <a:lstStyle/>
        <a:p>
          <a:endParaRPr lang="en-US"/>
        </a:p>
      </dgm:t>
    </dgm:pt>
    <dgm:pt modelId="{62290407-4A6A-4D59-ACF7-70F46B0CD253}" type="sibTrans" cxnId="{C2C66169-2421-4795-B18A-3BB14683390F}">
      <dgm:prSet/>
      <dgm:spPr/>
      <dgm:t>
        <a:bodyPr/>
        <a:lstStyle/>
        <a:p>
          <a:endParaRPr lang="en-US"/>
        </a:p>
      </dgm:t>
    </dgm:pt>
    <dgm:pt modelId="{194C4996-BE11-4B1C-B6DF-BEEC0D002F14}">
      <dgm:prSet/>
      <dgm:spPr/>
      <dgm:t>
        <a:bodyPr/>
        <a:lstStyle/>
        <a:p>
          <a:pPr>
            <a:lnSpc>
              <a:spcPct val="100000"/>
            </a:lnSpc>
          </a:pPr>
          <a:r>
            <a:rPr lang="en-US"/>
            <a:t>Marker Gene Identification → FindMarkers (Seurat) or DE tests.</a:t>
          </a:r>
        </a:p>
      </dgm:t>
    </dgm:pt>
    <dgm:pt modelId="{A23032AD-A0B0-4B45-A22D-6AFA346155CC}" type="parTrans" cxnId="{EF95235D-C604-4107-97A4-D1C65573F210}">
      <dgm:prSet/>
      <dgm:spPr/>
      <dgm:t>
        <a:bodyPr/>
        <a:lstStyle/>
        <a:p>
          <a:endParaRPr lang="en-US"/>
        </a:p>
      </dgm:t>
    </dgm:pt>
    <dgm:pt modelId="{1C5B9E77-5F1B-4CC5-9B86-517803E6BD0D}" type="sibTrans" cxnId="{EF95235D-C604-4107-97A4-D1C65573F210}">
      <dgm:prSet/>
      <dgm:spPr/>
      <dgm:t>
        <a:bodyPr/>
        <a:lstStyle/>
        <a:p>
          <a:endParaRPr lang="en-US"/>
        </a:p>
      </dgm:t>
    </dgm:pt>
    <dgm:pt modelId="{18E31E3E-FFB1-4690-A886-0755BEEA0AD9}" type="pres">
      <dgm:prSet presAssocID="{1ACC5FEA-EF6E-429A-A6DE-5236A8CF161A}" presName="linear" presStyleCnt="0">
        <dgm:presLayoutVars>
          <dgm:animLvl val="lvl"/>
          <dgm:resizeHandles val="exact"/>
        </dgm:presLayoutVars>
      </dgm:prSet>
      <dgm:spPr/>
    </dgm:pt>
    <dgm:pt modelId="{50E082CB-D759-4FD7-BC47-A19918FD29A7}" type="pres">
      <dgm:prSet presAssocID="{811F7C08-0B98-403B-B90B-09023286C32D}" presName="parentText" presStyleLbl="node1" presStyleIdx="0" presStyleCnt="5">
        <dgm:presLayoutVars>
          <dgm:chMax val="0"/>
          <dgm:bulletEnabled val="1"/>
        </dgm:presLayoutVars>
      </dgm:prSet>
      <dgm:spPr/>
    </dgm:pt>
    <dgm:pt modelId="{319F6318-D365-43E1-9B9B-562D7E0E6956}" type="pres">
      <dgm:prSet presAssocID="{F5A196BF-DFB8-4D02-8E51-1B186994B9A3}" presName="spacer" presStyleCnt="0"/>
      <dgm:spPr/>
    </dgm:pt>
    <dgm:pt modelId="{920E5835-EC7F-49DC-808C-9C459939EBAB}" type="pres">
      <dgm:prSet presAssocID="{DC80547F-F725-4D49-85F8-4BCF935C8555}" presName="parentText" presStyleLbl="node1" presStyleIdx="1" presStyleCnt="5">
        <dgm:presLayoutVars>
          <dgm:chMax val="0"/>
          <dgm:bulletEnabled val="1"/>
        </dgm:presLayoutVars>
      </dgm:prSet>
      <dgm:spPr/>
    </dgm:pt>
    <dgm:pt modelId="{6F044464-E93C-454B-9C4A-9D23FD1E3800}" type="pres">
      <dgm:prSet presAssocID="{6754BEE4-16EE-434C-8027-63637193E0AF}" presName="spacer" presStyleCnt="0"/>
      <dgm:spPr/>
    </dgm:pt>
    <dgm:pt modelId="{90D75C13-6B9E-4A35-9F15-F7CF3FF7C79E}" type="pres">
      <dgm:prSet presAssocID="{9C4AD987-3E21-4273-A815-126E34BF0A69}" presName="parentText" presStyleLbl="node1" presStyleIdx="2" presStyleCnt="5">
        <dgm:presLayoutVars>
          <dgm:chMax val="0"/>
          <dgm:bulletEnabled val="1"/>
        </dgm:presLayoutVars>
      </dgm:prSet>
      <dgm:spPr/>
    </dgm:pt>
    <dgm:pt modelId="{9EAE65C7-B526-47A4-9915-C22B351803A8}" type="pres">
      <dgm:prSet presAssocID="{117A3C83-155A-4BA0-A71C-1CFCD0CEBCF0}" presName="spacer" presStyleCnt="0"/>
      <dgm:spPr/>
    </dgm:pt>
    <dgm:pt modelId="{CFC992FF-E875-4203-8C78-57461FBAFD0B}" type="pres">
      <dgm:prSet presAssocID="{713EB5FB-CA40-4A77-B3A0-763A5380D26C}" presName="parentText" presStyleLbl="node1" presStyleIdx="3" presStyleCnt="5">
        <dgm:presLayoutVars>
          <dgm:chMax val="0"/>
          <dgm:bulletEnabled val="1"/>
        </dgm:presLayoutVars>
      </dgm:prSet>
      <dgm:spPr/>
    </dgm:pt>
    <dgm:pt modelId="{5571124D-2848-4626-8A5E-E911389D7A00}" type="pres">
      <dgm:prSet presAssocID="{62290407-4A6A-4D59-ACF7-70F46B0CD253}" presName="spacer" presStyleCnt="0"/>
      <dgm:spPr/>
    </dgm:pt>
    <dgm:pt modelId="{2B539D6A-4BB1-4C0F-9305-3D78D5DDF7B2}" type="pres">
      <dgm:prSet presAssocID="{194C4996-BE11-4B1C-B6DF-BEEC0D002F14}" presName="parentText" presStyleLbl="node1" presStyleIdx="4" presStyleCnt="5">
        <dgm:presLayoutVars>
          <dgm:chMax val="0"/>
          <dgm:bulletEnabled val="1"/>
        </dgm:presLayoutVars>
      </dgm:prSet>
      <dgm:spPr/>
    </dgm:pt>
  </dgm:ptLst>
  <dgm:cxnLst>
    <dgm:cxn modelId="{F7E88619-3457-4F9D-BFD2-06DB631B8B54}" srcId="{1ACC5FEA-EF6E-429A-A6DE-5236A8CF161A}" destId="{DC80547F-F725-4D49-85F8-4BCF935C8555}" srcOrd="1" destOrd="0" parTransId="{1443B317-8E41-4BDB-B61F-A98037D3C79B}" sibTransId="{6754BEE4-16EE-434C-8027-63637193E0AF}"/>
    <dgm:cxn modelId="{B4DE331A-3066-40B5-BB28-36226B7D951A}" type="presOf" srcId="{713EB5FB-CA40-4A77-B3A0-763A5380D26C}" destId="{CFC992FF-E875-4203-8C78-57461FBAFD0B}" srcOrd="0" destOrd="0" presId="urn:microsoft.com/office/officeart/2005/8/layout/vList2"/>
    <dgm:cxn modelId="{7E352E23-20D1-4946-B998-DB3C36834BAC}" srcId="{1ACC5FEA-EF6E-429A-A6DE-5236A8CF161A}" destId="{9C4AD987-3E21-4273-A815-126E34BF0A69}" srcOrd="2" destOrd="0" parTransId="{502E3FBB-4C58-4623-9746-9790D205D594}" sibTransId="{117A3C83-155A-4BA0-A71C-1CFCD0CEBCF0}"/>
    <dgm:cxn modelId="{FE78F02C-8771-4D5B-B5C2-9E765133F877}" type="presOf" srcId="{DC80547F-F725-4D49-85F8-4BCF935C8555}" destId="{920E5835-EC7F-49DC-808C-9C459939EBAB}" srcOrd="0" destOrd="0" presId="urn:microsoft.com/office/officeart/2005/8/layout/vList2"/>
    <dgm:cxn modelId="{D2C39339-D2AE-40E6-9D49-17079796914A}" type="presOf" srcId="{9C4AD987-3E21-4273-A815-126E34BF0A69}" destId="{90D75C13-6B9E-4A35-9F15-F7CF3FF7C79E}" srcOrd="0" destOrd="0" presId="urn:microsoft.com/office/officeart/2005/8/layout/vList2"/>
    <dgm:cxn modelId="{5A262A3B-917D-4F18-B6E2-223D8A91BB23}" type="presOf" srcId="{811F7C08-0B98-403B-B90B-09023286C32D}" destId="{50E082CB-D759-4FD7-BC47-A19918FD29A7}" srcOrd="0" destOrd="0" presId="urn:microsoft.com/office/officeart/2005/8/layout/vList2"/>
    <dgm:cxn modelId="{EF95235D-C604-4107-97A4-D1C65573F210}" srcId="{1ACC5FEA-EF6E-429A-A6DE-5236A8CF161A}" destId="{194C4996-BE11-4B1C-B6DF-BEEC0D002F14}" srcOrd="4" destOrd="0" parTransId="{A23032AD-A0B0-4B45-A22D-6AFA346155CC}" sibTransId="{1C5B9E77-5F1B-4CC5-9B86-517803E6BD0D}"/>
    <dgm:cxn modelId="{C2C66169-2421-4795-B18A-3BB14683390F}" srcId="{1ACC5FEA-EF6E-429A-A6DE-5236A8CF161A}" destId="{713EB5FB-CA40-4A77-B3A0-763A5380D26C}" srcOrd="3" destOrd="0" parTransId="{2F1624E2-AD59-4624-87FB-3ADC7317D8F5}" sibTransId="{62290407-4A6A-4D59-ACF7-70F46B0CD253}"/>
    <dgm:cxn modelId="{0D89D098-68F9-479C-AD66-B4F7226254B6}" type="presOf" srcId="{1ACC5FEA-EF6E-429A-A6DE-5236A8CF161A}" destId="{18E31E3E-FFB1-4690-A886-0755BEEA0AD9}" srcOrd="0" destOrd="0" presId="urn:microsoft.com/office/officeart/2005/8/layout/vList2"/>
    <dgm:cxn modelId="{7502E6EA-152A-4685-AED8-07C538E376A6}" type="presOf" srcId="{194C4996-BE11-4B1C-B6DF-BEEC0D002F14}" destId="{2B539D6A-4BB1-4C0F-9305-3D78D5DDF7B2}" srcOrd="0" destOrd="0" presId="urn:microsoft.com/office/officeart/2005/8/layout/vList2"/>
    <dgm:cxn modelId="{9F288AF8-4979-43AE-BEB0-C33B1F78CB11}" srcId="{1ACC5FEA-EF6E-429A-A6DE-5236A8CF161A}" destId="{811F7C08-0B98-403B-B90B-09023286C32D}" srcOrd="0" destOrd="0" parTransId="{55F497DF-E7C7-47DF-8C59-02B47887F74D}" sibTransId="{F5A196BF-DFB8-4D02-8E51-1B186994B9A3}"/>
    <dgm:cxn modelId="{ACF45037-138D-427A-AEFD-8DB872F3FF1D}" type="presParOf" srcId="{18E31E3E-FFB1-4690-A886-0755BEEA0AD9}" destId="{50E082CB-D759-4FD7-BC47-A19918FD29A7}" srcOrd="0" destOrd="0" presId="urn:microsoft.com/office/officeart/2005/8/layout/vList2"/>
    <dgm:cxn modelId="{38AB060E-551A-472C-AACD-024D6B12BDAA}" type="presParOf" srcId="{18E31E3E-FFB1-4690-A886-0755BEEA0AD9}" destId="{319F6318-D365-43E1-9B9B-562D7E0E6956}" srcOrd="1" destOrd="0" presId="urn:microsoft.com/office/officeart/2005/8/layout/vList2"/>
    <dgm:cxn modelId="{0ACA0ED0-79BB-41FD-BDE6-609E9AD9F9BB}" type="presParOf" srcId="{18E31E3E-FFB1-4690-A886-0755BEEA0AD9}" destId="{920E5835-EC7F-49DC-808C-9C459939EBAB}" srcOrd="2" destOrd="0" presId="urn:microsoft.com/office/officeart/2005/8/layout/vList2"/>
    <dgm:cxn modelId="{73A21EA3-D48C-4C0F-935F-CA9CCE714AFF}" type="presParOf" srcId="{18E31E3E-FFB1-4690-A886-0755BEEA0AD9}" destId="{6F044464-E93C-454B-9C4A-9D23FD1E3800}" srcOrd="3" destOrd="0" presId="urn:microsoft.com/office/officeart/2005/8/layout/vList2"/>
    <dgm:cxn modelId="{81B97AB4-2C03-4252-ACF4-BD1B1B1EA597}" type="presParOf" srcId="{18E31E3E-FFB1-4690-A886-0755BEEA0AD9}" destId="{90D75C13-6B9E-4A35-9F15-F7CF3FF7C79E}" srcOrd="4" destOrd="0" presId="urn:microsoft.com/office/officeart/2005/8/layout/vList2"/>
    <dgm:cxn modelId="{48E37317-A703-4626-9E6A-71494E06BE72}" type="presParOf" srcId="{18E31E3E-FFB1-4690-A886-0755BEEA0AD9}" destId="{9EAE65C7-B526-47A4-9915-C22B351803A8}" srcOrd="5" destOrd="0" presId="urn:microsoft.com/office/officeart/2005/8/layout/vList2"/>
    <dgm:cxn modelId="{B047D47F-C7D1-4984-BBB7-3EB5914E7A09}" type="presParOf" srcId="{18E31E3E-FFB1-4690-A886-0755BEEA0AD9}" destId="{CFC992FF-E875-4203-8C78-57461FBAFD0B}" srcOrd="6" destOrd="0" presId="urn:microsoft.com/office/officeart/2005/8/layout/vList2"/>
    <dgm:cxn modelId="{BB6F0907-5FF2-4023-88BC-F29C7BD8A6CE}" type="presParOf" srcId="{18E31E3E-FFB1-4690-A886-0755BEEA0AD9}" destId="{5571124D-2848-4626-8A5E-E911389D7A00}" srcOrd="7" destOrd="0" presId="urn:microsoft.com/office/officeart/2005/8/layout/vList2"/>
    <dgm:cxn modelId="{2D6A3782-3EAB-4E3A-8D65-A4ABA25D59D1}" type="presParOf" srcId="{18E31E3E-FFB1-4690-A886-0755BEEA0AD9}" destId="{2B539D6A-4BB1-4C0F-9305-3D78D5DDF7B2}"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B832EB6-8074-412B-AB32-7DD8A93E6BD2}"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3CCA5CCA-ABBA-431D-833E-6ACDA4A26BB4}">
      <dgm:prSet/>
      <dgm:spPr/>
      <dgm:t>
        <a:bodyPr/>
        <a:lstStyle/>
        <a:p>
          <a:r>
            <a:rPr lang="en-US"/>
            <a:t>Cell Type Annotation → manual (markers), automated (SingleR, Azimuth).</a:t>
          </a:r>
        </a:p>
      </dgm:t>
    </dgm:pt>
    <dgm:pt modelId="{A8E68BDF-CF58-4376-9F01-2FD5EC96DCDF}" type="parTrans" cxnId="{C3C8E579-3FE3-4360-BC2B-DBD79AF6DC86}">
      <dgm:prSet/>
      <dgm:spPr/>
      <dgm:t>
        <a:bodyPr/>
        <a:lstStyle/>
        <a:p>
          <a:endParaRPr lang="en-US"/>
        </a:p>
      </dgm:t>
    </dgm:pt>
    <dgm:pt modelId="{09DEA493-1AB8-4DBE-A157-AA410985C0F5}" type="sibTrans" cxnId="{C3C8E579-3FE3-4360-BC2B-DBD79AF6DC86}">
      <dgm:prSet/>
      <dgm:spPr/>
      <dgm:t>
        <a:bodyPr/>
        <a:lstStyle/>
        <a:p>
          <a:endParaRPr lang="en-US"/>
        </a:p>
      </dgm:t>
    </dgm:pt>
    <dgm:pt modelId="{1718590A-EC2C-454F-99C9-E4FE6E40E97D}">
      <dgm:prSet/>
      <dgm:spPr/>
      <dgm:t>
        <a:bodyPr/>
        <a:lstStyle/>
        <a:p>
          <a:r>
            <a:rPr lang="en-US"/>
            <a:t>Trajectory Inference &amp; Pseudotime → Monocle, Slingshot.</a:t>
          </a:r>
        </a:p>
      </dgm:t>
    </dgm:pt>
    <dgm:pt modelId="{6FC66817-C5F3-4D44-A779-8054AE97A615}" type="parTrans" cxnId="{653E309C-D9DC-4B3C-BAA0-99AE8B519CBA}">
      <dgm:prSet/>
      <dgm:spPr/>
      <dgm:t>
        <a:bodyPr/>
        <a:lstStyle/>
        <a:p>
          <a:endParaRPr lang="en-US"/>
        </a:p>
      </dgm:t>
    </dgm:pt>
    <dgm:pt modelId="{B6C367CB-8B70-4A51-B28D-2DFE699DE2B8}" type="sibTrans" cxnId="{653E309C-D9DC-4B3C-BAA0-99AE8B519CBA}">
      <dgm:prSet/>
      <dgm:spPr/>
      <dgm:t>
        <a:bodyPr/>
        <a:lstStyle/>
        <a:p>
          <a:endParaRPr lang="en-US"/>
        </a:p>
      </dgm:t>
    </dgm:pt>
    <dgm:pt modelId="{061366EC-E99B-48AA-ACB2-EC8B164D69BF}">
      <dgm:prSet/>
      <dgm:spPr/>
      <dgm:t>
        <a:bodyPr/>
        <a:lstStyle/>
        <a:p>
          <a:r>
            <a:rPr lang="en-US"/>
            <a:t>Cell–Cell Communication → CellChat, NicheNet.</a:t>
          </a:r>
        </a:p>
      </dgm:t>
    </dgm:pt>
    <dgm:pt modelId="{9446FD03-E788-4934-A778-DF4AF3515C10}" type="parTrans" cxnId="{4E853C79-6CB5-42C2-818A-5E21DE308878}">
      <dgm:prSet/>
      <dgm:spPr/>
      <dgm:t>
        <a:bodyPr/>
        <a:lstStyle/>
        <a:p>
          <a:endParaRPr lang="en-US"/>
        </a:p>
      </dgm:t>
    </dgm:pt>
    <dgm:pt modelId="{A2EDEC44-D8AE-4FCD-BC26-717912D2172A}" type="sibTrans" cxnId="{4E853C79-6CB5-42C2-818A-5E21DE308878}">
      <dgm:prSet/>
      <dgm:spPr/>
      <dgm:t>
        <a:bodyPr/>
        <a:lstStyle/>
        <a:p>
          <a:endParaRPr lang="en-US"/>
        </a:p>
      </dgm:t>
    </dgm:pt>
    <dgm:pt modelId="{2BC511CF-B300-4FD5-99FA-34755469B8DA}">
      <dgm:prSet/>
      <dgm:spPr/>
      <dgm:t>
        <a:bodyPr/>
        <a:lstStyle/>
        <a:p>
          <a:r>
            <a:rPr lang="en-US"/>
            <a:t>Integration → across batches, modalities (CITE-seq, ATAC-seq).</a:t>
          </a:r>
        </a:p>
      </dgm:t>
    </dgm:pt>
    <dgm:pt modelId="{44287BC3-B2AA-4D59-B798-B3367D4B0B1A}" type="parTrans" cxnId="{BE0164FA-EEA4-4E34-AC8A-496F0052414D}">
      <dgm:prSet/>
      <dgm:spPr/>
      <dgm:t>
        <a:bodyPr/>
        <a:lstStyle/>
        <a:p>
          <a:endParaRPr lang="en-US"/>
        </a:p>
      </dgm:t>
    </dgm:pt>
    <dgm:pt modelId="{41444142-DA4A-4F4E-8BBF-3CA975F1A710}" type="sibTrans" cxnId="{BE0164FA-EEA4-4E34-AC8A-496F0052414D}">
      <dgm:prSet/>
      <dgm:spPr/>
      <dgm:t>
        <a:bodyPr/>
        <a:lstStyle/>
        <a:p>
          <a:endParaRPr lang="en-US"/>
        </a:p>
      </dgm:t>
    </dgm:pt>
    <dgm:pt modelId="{D70C0071-FD06-4753-A1FB-DDA3CCE721A1}">
      <dgm:prSet/>
      <dgm:spPr/>
      <dgm:t>
        <a:bodyPr/>
        <a:lstStyle/>
        <a:p>
          <a:r>
            <a:rPr lang="en-US"/>
            <a:t>Gene Set/Pathway Analysis → GSEA, AddModuleScore, enrichment tools.</a:t>
          </a:r>
        </a:p>
      </dgm:t>
    </dgm:pt>
    <dgm:pt modelId="{C0DC99ED-C2DE-4AB7-934D-B34CD7591AEE}" type="parTrans" cxnId="{E79256C3-B4A4-4741-B44B-A651D93E12A7}">
      <dgm:prSet/>
      <dgm:spPr/>
      <dgm:t>
        <a:bodyPr/>
        <a:lstStyle/>
        <a:p>
          <a:endParaRPr lang="en-US"/>
        </a:p>
      </dgm:t>
    </dgm:pt>
    <dgm:pt modelId="{3942DFCF-0A8C-454B-BBC5-FB1FD75F0287}" type="sibTrans" cxnId="{E79256C3-B4A4-4741-B44B-A651D93E12A7}">
      <dgm:prSet/>
      <dgm:spPr/>
      <dgm:t>
        <a:bodyPr/>
        <a:lstStyle/>
        <a:p>
          <a:endParaRPr lang="en-US"/>
        </a:p>
      </dgm:t>
    </dgm:pt>
    <dgm:pt modelId="{642694EE-2D5D-477E-9C50-2681437D96F6}" type="pres">
      <dgm:prSet presAssocID="{EB832EB6-8074-412B-AB32-7DD8A93E6BD2}" presName="root" presStyleCnt="0">
        <dgm:presLayoutVars>
          <dgm:dir/>
          <dgm:resizeHandles val="exact"/>
        </dgm:presLayoutVars>
      </dgm:prSet>
      <dgm:spPr/>
    </dgm:pt>
    <dgm:pt modelId="{29CF4359-E99B-4597-994A-AB0814030A4C}" type="pres">
      <dgm:prSet presAssocID="{3CCA5CCA-ABBA-431D-833E-6ACDA4A26BB4}" presName="compNode" presStyleCnt="0"/>
      <dgm:spPr/>
    </dgm:pt>
    <dgm:pt modelId="{96D669E1-59BB-4BC7-8E1B-3B3609969537}" type="pres">
      <dgm:prSet presAssocID="{3CCA5CCA-ABBA-431D-833E-6ACDA4A26BB4}" presName="bgRect" presStyleLbl="bgShp" presStyleIdx="0" presStyleCnt="5"/>
      <dgm:spPr/>
    </dgm:pt>
    <dgm:pt modelId="{8E823658-E090-478B-B25C-11BAC05CF073}" type="pres">
      <dgm:prSet presAssocID="{3CCA5CCA-ABBA-431D-833E-6ACDA4A26BB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ass"/>
        </a:ext>
      </dgm:extLst>
    </dgm:pt>
    <dgm:pt modelId="{6CCE9B6A-D648-4FEA-B6BF-DA6350673A80}" type="pres">
      <dgm:prSet presAssocID="{3CCA5CCA-ABBA-431D-833E-6ACDA4A26BB4}" presName="spaceRect" presStyleCnt="0"/>
      <dgm:spPr/>
    </dgm:pt>
    <dgm:pt modelId="{589B32D5-2D54-4707-A050-B64FEE3B4830}" type="pres">
      <dgm:prSet presAssocID="{3CCA5CCA-ABBA-431D-833E-6ACDA4A26BB4}" presName="parTx" presStyleLbl="revTx" presStyleIdx="0" presStyleCnt="5">
        <dgm:presLayoutVars>
          <dgm:chMax val="0"/>
          <dgm:chPref val="0"/>
        </dgm:presLayoutVars>
      </dgm:prSet>
      <dgm:spPr/>
    </dgm:pt>
    <dgm:pt modelId="{F3C64EAB-48A5-40EE-8996-B35C992FE31F}" type="pres">
      <dgm:prSet presAssocID="{09DEA493-1AB8-4DBE-A157-AA410985C0F5}" presName="sibTrans" presStyleCnt="0"/>
      <dgm:spPr/>
    </dgm:pt>
    <dgm:pt modelId="{10430C88-9C2D-411C-B79A-5991821EDA99}" type="pres">
      <dgm:prSet presAssocID="{1718590A-EC2C-454F-99C9-E4FE6E40E97D}" presName="compNode" presStyleCnt="0"/>
      <dgm:spPr/>
    </dgm:pt>
    <dgm:pt modelId="{EB646740-613E-49B5-8153-A2AD04F7E8AE}" type="pres">
      <dgm:prSet presAssocID="{1718590A-EC2C-454F-99C9-E4FE6E40E97D}" presName="bgRect" presStyleLbl="bgShp" presStyleIdx="1" presStyleCnt="5"/>
      <dgm:spPr/>
    </dgm:pt>
    <dgm:pt modelId="{C8FF896F-E9A6-4A2F-8EF7-446B31AF70BE}" type="pres">
      <dgm:prSet presAssocID="{1718590A-EC2C-454F-99C9-E4FE6E40E97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et"/>
        </a:ext>
      </dgm:extLst>
    </dgm:pt>
    <dgm:pt modelId="{C14335D3-A47C-4EAD-9E87-77E2BAB69179}" type="pres">
      <dgm:prSet presAssocID="{1718590A-EC2C-454F-99C9-E4FE6E40E97D}" presName="spaceRect" presStyleCnt="0"/>
      <dgm:spPr/>
    </dgm:pt>
    <dgm:pt modelId="{15610785-C686-4EF7-9387-E10C29CE5B7E}" type="pres">
      <dgm:prSet presAssocID="{1718590A-EC2C-454F-99C9-E4FE6E40E97D}" presName="parTx" presStyleLbl="revTx" presStyleIdx="1" presStyleCnt="5">
        <dgm:presLayoutVars>
          <dgm:chMax val="0"/>
          <dgm:chPref val="0"/>
        </dgm:presLayoutVars>
      </dgm:prSet>
      <dgm:spPr/>
    </dgm:pt>
    <dgm:pt modelId="{BD4443C6-4305-4599-BD48-314255A5A2E2}" type="pres">
      <dgm:prSet presAssocID="{B6C367CB-8B70-4A51-B28D-2DFE699DE2B8}" presName="sibTrans" presStyleCnt="0"/>
      <dgm:spPr/>
    </dgm:pt>
    <dgm:pt modelId="{F8DFA822-2B74-4E6A-A810-400103B812D0}" type="pres">
      <dgm:prSet presAssocID="{061366EC-E99B-48AA-ACB2-EC8B164D69BF}" presName="compNode" presStyleCnt="0"/>
      <dgm:spPr/>
    </dgm:pt>
    <dgm:pt modelId="{1D3781B1-0E72-4984-A623-44DD406073EB}" type="pres">
      <dgm:prSet presAssocID="{061366EC-E99B-48AA-ACB2-EC8B164D69BF}" presName="bgRect" presStyleLbl="bgShp" presStyleIdx="2" presStyleCnt="5"/>
      <dgm:spPr/>
    </dgm:pt>
    <dgm:pt modelId="{B31038A0-D574-4615-80CB-4C33E6D0CC07}" type="pres">
      <dgm:prSet presAssocID="{061366EC-E99B-48AA-ACB2-EC8B164D69B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7E08409D-95EC-48B6-8DCF-AE8FF6269E55}" type="pres">
      <dgm:prSet presAssocID="{061366EC-E99B-48AA-ACB2-EC8B164D69BF}" presName="spaceRect" presStyleCnt="0"/>
      <dgm:spPr/>
    </dgm:pt>
    <dgm:pt modelId="{ACCED31E-81B4-443E-B2A0-64486235753F}" type="pres">
      <dgm:prSet presAssocID="{061366EC-E99B-48AA-ACB2-EC8B164D69BF}" presName="parTx" presStyleLbl="revTx" presStyleIdx="2" presStyleCnt="5">
        <dgm:presLayoutVars>
          <dgm:chMax val="0"/>
          <dgm:chPref val="0"/>
        </dgm:presLayoutVars>
      </dgm:prSet>
      <dgm:spPr/>
    </dgm:pt>
    <dgm:pt modelId="{443E39A0-E271-4459-9AA4-7CA9CF3AE7EF}" type="pres">
      <dgm:prSet presAssocID="{A2EDEC44-D8AE-4FCD-BC26-717912D2172A}" presName="sibTrans" presStyleCnt="0"/>
      <dgm:spPr/>
    </dgm:pt>
    <dgm:pt modelId="{B9A2DF0A-0F40-4466-A48E-88E42344E315}" type="pres">
      <dgm:prSet presAssocID="{2BC511CF-B300-4FD5-99FA-34755469B8DA}" presName="compNode" presStyleCnt="0"/>
      <dgm:spPr/>
    </dgm:pt>
    <dgm:pt modelId="{E2F33056-FB1B-4B15-83A8-CB0BD6A4F4D4}" type="pres">
      <dgm:prSet presAssocID="{2BC511CF-B300-4FD5-99FA-34755469B8DA}" presName="bgRect" presStyleLbl="bgShp" presStyleIdx="3" presStyleCnt="5"/>
      <dgm:spPr/>
    </dgm:pt>
    <dgm:pt modelId="{3F86B9B9-A252-4F1B-AF84-D08D9E3D9E0A}" type="pres">
      <dgm:prSet presAssocID="{2BC511CF-B300-4FD5-99FA-34755469B8D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owchart"/>
        </a:ext>
      </dgm:extLst>
    </dgm:pt>
    <dgm:pt modelId="{2C43A30E-EEB5-4AC9-BE1F-7CE78741D3F2}" type="pres">
      <dgm:prSet presAssocID="{2BC511CF-B300-4FD5-99FA-34755469B8DA}" presName="spaceRect" presStyleCnt="0"/>
      <dgm:spPr/>
    </dgm:pt>
    <dgm:pt modelId="{A8E0465E-6134-44DD-9A77-653547358BCE}" type="pres">
      <dgm:prSet presAssocID="{2BC511CF-B300-4FD5-99FA-34755469B8DA}" presName="parTx" presStyleLbl="revTx" presStyleIdx="3" presStyleCnt="5">
        <dgm:presLayoutVars>
          <dgm:chMax val="0"/>
          <dgm:chPref val="0"/>
        </dgm:presLayoutVars>
      </dgm:prSet>
      <dgm:spPr/>
    </dgm:pt>
    <dgm:pt modelId="{9F54E1BC-6D11-4F83-B896-0DF76906B025}" type="pres">
      <dgm:prSet presAssocID="{41444142-DA4A-4F4E-8BBF-3CA975F1A710}" presName="sibTrans" presStyleCnt="0"/>
      <dgm:spPr/>
    </dgm:pt>
    <dgm:pt modelId="{BBA74D9C-8351-4AFA-83C7-D4B9F7CE4BFC}" type="pres">
      <dgm:prSet presAssocID="{D70C0071-FD06-4753-A1FB-DDA3CCE721A1}" presName="compNode" presStyleCnt="0"/>
      <dgm:spPr/>
    </dgm:pt>
    <dgm:pt modelId="{988F9474-4C05-49EF-958D-FCB5E1899336}" type="pres">
      <dgm:prSet presAssocID="{D70C0071-FD06-4753-A1FB-DDA3CCE721A1}" presName="bgRect" presStyleLbl="bgShp" presStyleIdx="4" presStyleCnt="5"/>
      <dgm:spPr/>
    </dgm:pt>
    <dgm:pt modelId="{92AEAB9D-3C47-4BC5-A490-5D64B728D170}" type="pres">
      <dgm:prSet presAssocID="{D70C0071-FD06-4753-A1FB-DDA3CCE721A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NA"/>
        </a:ext>
      </dgm:extLst>
    </dgm:pt>
    <dgm:pt modelId="{1FC5999F-2F23-4B92-98DB-769D7FD95235}" type="pres">
      <dgm:prSet presAssocID="{D70C0071-FD06-4753-A1FB-DDA3CCE721A1}" presName="spaceRect" presStyleCnt="0"/>
      <dgm:spPr/>
    </dgm:pt>
    <dgm:pt modelId="{A8771331-2574-4083-ABED-0372DA7079D9}" type="pres">
      <dgm:prSet presAssocID="{D70C0071-FD06-4753-A1FB-DDA3CCE721A1}" presName="parTx" presStyleLbl="revTx" presStyleIdx="4" presStyleCnt="5">
        <dgm:presLayoutVars>
          <dgm:chMax val="0"/>
          <dgm:chPref val="0"/>
        </dgm:presLayoutVars>
      </dgm:prSet>
      <dgm:spPr/>
    </dgm:pt>
  </dgm:ptLst>
  <dgm:cxnLst>
    <dgm:cxn modelId="{F55F5D13-E2CF-4C0B-9CF4-6AD3EFEF7D01}" type="presOf" srcId="{EB832EB6-8074-412B-AB32-7DD8A93E6BD2}" destId="{642694EE-2D5D-477E-9C50-2681437D96F6}" srcOrd="0" destOrd="0" presId="urn:microsoft.com/office/officeart/2018/2/layout/IconVerticalSolidList"/>
    <dgm:cxn modelId="{0E2E5364-0244-4744-A8EC-C7104DF4B915}" type="presOf" srcId="{D70C0071-FD06-4753-A1FB-DDA3CCE721A1}" destId="{A8771331-2574-4083-ABED-0372DA7079D9}" srcOrd="0" destOrd="0" presId="urn:microsoft.com/office/officeart/2018/2/layout/IconVerticalSolidList"/>
    <dgm:cxn modelId="{8ED7A274-06C9-441F-9A85-57EBD035211B}" type="presOf" srcId="{1718590A-EC2C-454F-99C9-E4FE6E40E97D}" destId="{15610785-C686-4EF7-9387-E10C29CE5B7E}" srcOrd="0" destOrd="0" presId="urn:microsoft.com/office/officeart/2018/2/layout/IconVerticalSolidList"/>
    <dgm:cxn modelId="{4E853C79-6CB5-42C2-818A-5E21DE308878}" srcId="{EB832EB6-8074-412B-AB32-7DD8A93E6BD2}" destId="{061366EC-E99B-48AA-ACB2-EC8B164D69BF}" srcOrd="2" destOrd="0" parTransId="{9446FD03-E788-4934-A778-DF4AF3515C10}" sibTransId="{A2EDEC44-D8AE-4FCD-BC26-717912D2172A}"/>
    <dgm:cxn modelId="{C3C8E579-3FE3-4360-BC2B-DBD79AF6DC86}" srcId="{EB832EB6-8074-412B-AB32-7DD8A93E6BD2}" destId="{3CCA5CCA-ABBA-431D-833E-6ACDA4A26BB4}" srcOrd="0" destOrd="0" parTransId="{A8E68BDF-CF58-4376-9F01-2FD5EC96DCDF}" sibTransId="{09DEA493-1AB8-4DBE-A157-AA410985C0F5}"/>
    <dgm:cxn modelId="{0F46AA7C-5674-4B91-AA42-E1D5754D4DD5}" type="presOf" srcId="{2BC511CF-B300-4FD5-99FA-34755469B8DA}" destId="{A8E0465E-6134-44DD-9A77-653547358BCE}" srcOrd="0" destOrd="0" presId="urn:microsoft.com/office/officeart/2018/2/layout/IconVerticalSolidList"/>
    <dgm:cxn modelId="{653E309C-D9DC-4B3C-BAA0-99AE8B519CBA}" srcId="{EB832EB6-8074-412B-AB32-7DD8A93E6BD2}" destId="{1718590A-EC2C-454F-99C9-E4FE6E40E97D}" srcOrd="1" destOrd="0" parTransId="{6FC66817-C5F3-4D44-A779-8054AE97A615}" sibTransId="{B6C367CB-8B70-4A51-B28D-2DFE699DE2B8}"/>
    <dgm:cxn modelId="{14F011A3-5E0B-4FBC-AD86-29D82D993EEC}" type="presOf" srcId="{061366EC-E99B-48AA-ACB2-EC8B164D69BF}" destId="{ACCED31E-81B4-443E-B2A0-64486235753F}" srcOrd="0" destOrd="0" presId="urn:microsoft.com/office/officeart/2018/2/layout/IconVerticalSolidList"/>
    <dgm:cxn modelId="{E871D9B5-7B88-4E29-A3C0-5AEFAF695F70}" type="presOf" srcId="{3CCA5CCA-ABBA-431D-833E-6ACDA4A26BB4}" destId="{589B32D5-2D54-4707-A050-B64FEE3B4830}" srcOrd="0" destOrd="0" presId="urn:microsoft.com/office/officeart/2018/2/layout/IconVerticalSolidList"/>
    <dgm:cxn modelId="{E79256C3-B4A4-4741-B44B-A651D93E12A7}" srcId="{EB832EB6-8074-412B-AB32-7DD8A93E6BD2}" destId="{D70C0071-FD06-4753-A1FB-DDA3CCE721A1}" srcOrd="4" destOrd="0" parTransId="{C0DC99ED-C2DE-4AB7-934D-B34CD7591AEE}" sibTransId="{3942DFCF-0A8C-454B-BBC5-FB1FD75F0287}"/>
    <dgm:cxn modelId="{BE0164FA-EEA4-4E34-AC8A-496F0052414D}" srcId="{EB832EB6-8074-412B-AB32-7DD8A93E6BD2}" destId="{2BC511CF-B300-4FD5-99FA-34755469B8DA}" srcOrd="3" destOrd="0" parTransId="{44287BC3-B2AA-4D59-B798-B3367D4B0B1A}" sibTransId="{41444142-DA4A-4F4E-8BBF-3CA975F1A710}"/>
    <dgm:cxn modelId="{A4DB1CC4-7C01-4F2A-BF36-3625BAEE419A}" type="presParOf" srcId="{642694EE-2D5D-477E-9C50-2681437D96F6}" destId="{29CF4359-E99B-4597-994A-AB0814030A4C}" srcOrd="0" destOrd="0" presId="urn:microsoft.com/office/officeart/2018/2/layout/IconVerticalSolidList"/>
    <dgm:cxn modelId="{A3494325-10DA-40A7-BA6C-264F4DD0F3FC}" type="presParOf" srcId="{29CF4359-E99B-4597-994A-AB0814030A4C}" destId="{96D669E1-59BB-4BC7-8E1B-3B3609969537}" srcOrd="0" destOrd="0" presId="urn:microsoft.com/office/officeart/2018/2/layout/IconVerticalSolidList"/>
    <dgm:cxn modelId="{50836D34-FA7A-434A-AB47-0DDC404417A3}" type="presParOf" srcId="{29CF4359-E99B-4597-994A-AB0814030A4C}" destId="{8E823658-E090-478B-B25C-11BAC05CF073}" srcOrd="1" destOrd="0" presId="urn:microsoft.com/office/officeart/2018/2/layout/IconVerticalSolidList"/>
    <dgm:cxn modelId="{016187D5-7E52-40FF-8B48-76B3DE1E573E}" type="presParOf" srcId="{29CF4359-E99B-4597-994A-AB0814030A4C}" destId="{6CCE9B6A-D648-4FEA-B6BF-DA6350673A80}" srcOrd="2" destOrd="0" presId="urn:microsoft.com/office/officeart/2018/2/layout/IconVerticalSolidList"/>
    <dgm:cxn modelId="{E875963D-E339-45E5-89AA-2BF15ADB41C3}" type="presParOf" srcId="{29CF4359-E99B-4597-994A-AB0814030A4C}" destId="{589B32D5-2D54-4707-A050-B64FEE3B4830}" srcOrd="3" destOrd="0" presId="urn:microsoft.com/office/officeart/2018/2/layout/IconVerticalSolidList"/>
    <dgm:cxn modelId="{20B64AFE-2D0E-4DEC-BB81-D6DAD993F88F}" type="presParOf" srcId="{642694EE-2D5D-477E-9C50-2681437D96F6}" destId="{F3C64EAB-48A5-40EE-8996-B35C992FE31F}" srcOrd="1" destOrd="0" presId="urn:microsoft.com/office/officeart/2018/2/layout/IconVerticalSolidList"/>
    <dgm:cxn modelId="{1938A4B9-072B-4854-A8CB-77F160FD8D9F}" type="presParOf" srcId="{642694EE-2D5D-477E-9C50-2681437D96F6}" destId="{10430C88-9C2D-411C-B79A-5991821EDA99}" srcOrd="2" destOrd="0" presId="urn:microsoft.com/office/officeart/2018/2/layout/IconVerticalSolidList"/>
    <dgm:cxn modelId="{C34F143B-E2BB-4648-B96A-27321FFEEC87}" type="presParOf" srcId="{10430C88-9C2D-411C-B79A-5991821EDA99}" destId="{EB646740-613E-49B5-8153-A2AD04F7E8AE}" srcOrd="0" destOrd="0" presId="urn:microsoft.com/office/officeart/2018/2/layout/IconVerticalSolidList"/>
    <dgm:cxn modelId="{19852AE4-DF9B-4CF9-9EE5-9F99833A75C4}" type="presParOf" srcId="{10430C88-9C2D-411C-B79A-5991821EDA99}" destId="{C8FF896F-E9A6-4A2F-8EF7-446B31AF70BE}" srcOrd="1" destOrd="0" presId="urn:microsoft.com/office/officeart/2018/2/layout/IconVerticalSolidList"/>
    <dgm:cxn modelId="{F5011968-A5CF-41E0-B083-D647F9B352D6}" type="presParOf" srcId="{10430C88-9C2D-411C-B79A-5991821EDA99}" destId="{C14335D3-A47C-4EAD-9E87-77E2BAB69179}" srcOrd="2" destOrd="0" presId="urn:microsoft.com/office/officeart/2018/2/layout/IconVerticalSolidList"/>
    <dgm:cxn modelId="{189C7219-B8C9-4704-9A48-16EBD95167C2}" type="presParOf" srcId="{10430C88-9C2D-411C-B79A-5991821EDA99}" destId="{15610785-C686-4EF7-9387-E10C29CE5B7E}" srcOrd="3" destOrd="0" presId="urn:microsoft.com/office/officeart/2018/2/layout/IconVerticalSolidList"/>
    <dgm:cxn modelId="{5A497253-63BE-4CF7-A06F-B9DD9406BC93}" type="presParOf" srcId="{642694EE-2D5D-477E-9C50-2681437D96F6}" destId="{BD4443C6-4305-4599-BD48-314255A5A2E2}" srcOrd="3" destOrd="0" presId="urn:microsoft.com/office/officeart/2018/2/layout/IconVerticalSolidList"/>
    <dgm:cxn modelId="{659DFFF1-4187-4143-952E-18321E41D4CC}" type="presParOf" srcId="{642694EE-2D5D-477E-9C50-2681437D96F6}" destId="{F8DFA822-2B74-4E6A-A810-400103B812D0}" srcOrd="4" destOrd="0" presId="urn:microsoft.com/office/officeart/2018/2/layout/IconVerticalSolidList"/>
    <dgm:cxn modelId="{CEBF793F-3EE7-4061-981E-72CA73413EC3}" type="presParOf" srcId="{F8DFA822-2B74-4E6A-A810-400103B812D0}" destId="{1D3781B1-0E72-4984-A623-44DD406073EB}" srcOrd="0" destOrd="0" presId="urn:microsoft.com/office/officeart/2018/2/layout/IconVerticalSolidList"/>
    <dgm:cxn modelId="{4565B295-C77C-4431-A2F4-7C0FD8D11F30}" type="presParOf" srcId="{F8DFA822-2B74-4E6A-A810-400103B812D0}" destId="{B31038A0-D574-4615-80CB-4C33E6D0CC07}" srcOrd="1" destOrd="0" presId="urn:microsoft.com/office/officeart/2018/2/layout/IconVerticalSolidList"/>
    <dgm:cxn modelId="{9E789837-87C7-431A-B319-CD418489693E}" type="presParOf" srcId="{F8DFA822-2B74-4E6A-A810-400103B812D0}" destId="{7E08409D-95EC-48B6-8DCF-AE8FF6269E55}" srcOrd="2" destOrd="0" presId="urn:microsoft.com/office/officeart/2018/2/layout/IconVerticalSolidList"/>
    <dgm:cxn modelId="{4EA6A98F-0AB6-4CAC-9951-35451644CBF8}" type="presParOf" srcId="{F8DFA822-2B74-4E6A-A810-400103B812D0}" destId="{ACCED31E-81B4-443E-B2A0-64486235753F}" srcOrd="3" destOrd="0" presId="urn:microsoft.com/office/officeart/2018/2/layout/IconVerticalSolidList"/>
    <dgm:cxn modelId="{CCDB1A53-43D3-43D5-8C1F-2C657616D02F}" type="presParOf" srcId="{642694EE-2D5D-477E-9C50-2681437D96F6}" destId="{443E39A0-E271-4459-9AA4-7CA9CF3AE7EF}" srcOrd="5" destOrd="0" presId="urn:microsoft.com/office/officeart/2018/2/layout/IconVerticalSolidList"/>
    <dgm:cxn modelId="{4D181E4B-5051-43AE-9CC8-454875BB5F31}" type="presParOf" srcId="{642694EE-2D5D-477E-9C50-2681437D96F6}" destId="{B9A2DF0A-0F40-4466-A48E-88E42344E315}" srcOrd="6" destOrd="0" presId="urn:microsoft.com/office/officeart/2018/2/layout/IconVerticalSolidList"/>
    <dgm:cxn modelId="{968CA4A9-9C6B-431F-A1F4-E1BEDB8FCD79}" type="presParOf" srcId="{B9A2DF0A-0F40-4466-A48E-88E42344E315}" destId="{E2F33056-FB1B-4B15-83A8-CB0BD6A4F4D4}" srcOrd="0" destOrd="0" presId="urn:microsoft.com/office/officeart/2018/2/layout/IconVerticalSolidList"/>
    <dgm:cxn modelId="{335F6DE3-8FB9-4B72-A93A-1F2168CF9F70}" type="presParOf" srcId="{B9A2DF0A-0F40-4466-A48E-88E42344E315}" destId="{3F86B9B9-A252-4F1B-AF84-D08D9E3D9E0A}" srcOrd="1" destOrd="0" presId="urn:microsoft.com/office/officeart/2018/2/layout/IconVerticalSolidList"/>
    <dgm:cxn modelId="{44E8C500-C97B-4EC4-AC4E-D04ED1DB25B0}" type="presParOf" srcId="{B9A2DF0A-0F40-4466-A48E-88E42344E315}" destId="{2C43A30E-EEB5-4AC9-BE1F-7CE78741D3F2}" srcOrd="2" destOrd="0" presId="urn:microsoft.com/office/officeart/2018/2/layout/IconVerticalSolidList"/>
    <dgm:cxn modelId="{8EB6833F-7A59-4AFB-8388-2050B3D5CB2E}" type="presParOf" srcId="{B9A2DF0A-0F40-4466-A48E-88E42344E315}" destId="{A8E0465E-6134-44DD-9A77-653547358BCE}" srcOrd="3" destOrd="0" presId="urn:microsoft.com/office/officeart/2018/2/layout/IconVerticalSolidList"/>
    <dgm:cxn modelId="{33401D08-964F-4C08-9C7B-FA362115535B}" type="presParOf" srcId="{642694EE-2D5D-477E-9C50-2681437D96F6}" destId="{9F54E1BC-6D11-4F83-B896-0DF76906B025}" srcOrd="7" destOrd="0" presId="urn:microsoft.com/office/officeart/2018/2/layout/IconVerticalSolidList"/>
    <dgm:cxn modelId="{CFF4D336-37FC-4B51-AFFF-368033158B98}" type="presParOf" srcId="{642694EE-2D5D-477E-9C50-2681437D96F6}" destId="{BBA74D9C-8351-4AFA-83C7-D4B9F7CE4BFC}" srcOrd="8" destOrd="0" presId="urn:microsoft.com/office/officeart/2018/2/layout/IconVerticalSolidList"/>
    <dgm:cxn modelId="{F94BCFB2-00E9-48D1-8536-FFB4D7731E46}" type="presParOf" srcId="{BBA74D9C-8351-4AFA-83C7-D4B9F7CE4BFC}" destId="{988F9474-4C05-49EF-958D-FCB5E1899336}" srcOrd="0" destOrd="0" presId="urn:microsoft.com/office/officeart/2018/2/layout/IconVerticalSolidList"/>
    <dgm:cxn modelId="{EFF9CDC6-EEF1-44F4-A224-E07CADEEE3FA}" type="presParOf" srcId="{BBA74D9C-8351-4AFA-83C7-D4B9F7CE4BFC}" destId="{92AEAB9D-3C47-4BC5-A490-5D64B728D170}" srcOrd="1" destOrd="0" presId="urn:microsoft.com/office/officeart/2018/2/layout/IconVerticalSolidList"/>
    <dgm:cxn modelId="{E4FB54F4-E2D0-4304-93FF-950422754B2D}" type="presParOf" srcId="{BBA74D9C-8351-4AFA-83C7-D4B9F7CE4BFC}" destId="{1FC5999F-2F23-4B92-98DB-769D7FD95235}" srcOrd="2" destOrd="0" presId="urn:microsoft.com/office/officeart/2018/2/layout/IconVerticalSolidList"/>
    <dgm:cxn modelId="{8990E126-BBDB-4170-8151-0DA6F494E0D5}" type="presParOf" srcId="{BBA74D9C-8351-4AFA-83C7-D4B9F7CE4BFC}" destId="{A8771331-2574-4083-ABED-0372DA7079D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68E295-AECB-4A8B-945E-7DAC19DB7292}">
      <dsp:nvSpPr>
        <dsp:cNvPr id="0" name=""/>
        <dsp:cNvSpPr/>
      </dsp:nvSpPr>
      <dsp:spPr>
        <a:xfrm>
          <a:off x="0" y="1325"/>
          <a:ext cx="9116291" cy="56486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388108-13BB-4343-882C-FB4F0EA000BC}">
      <dsp:nvSpPr>
        <dsp:cNvPr id="0" name=""/>
        <dsp:cNvSpPr/>
      </dsp:nvSpPr>
      <dsp:spPr>
        <a:xfrm>
          <a:off x="170871" y="128419"/>
          <a:ext cx="310675" cy="3106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7259E0-E771-4EFA-AF6F-A16D8585C2E1}">
      <dsp:nvSpPr>
        <dsp:cNvPr id="0" name=""/>
        <dsp:cNvSpPr/>
      </dsp:nvSpPr>
      <dsp:spPr>
        <a:xfrm>
          <a:off x="652417" y="1325"/>
          <a:ext cx="8463873" cy="564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781" tIns="59781" rIns="59781" bIns="59781" numCol="1" spcCol="1270" anchor="ctr" anchorCtr="0">
          <a:noAutofit/>
        </a:bodyPr>
        <a:lstStyle/>
        <a:p>
          <a:pPr marL="0" lvl="0" indent="0" algn="l" defTabSz="844550">
            <a:lnSpc>
              <a:spcPct val="90000"/>
            </a:lnSpc>
            <a:spcBef>
              <a:spcPct val="0"/>
            </a:spcBef>
            <a:spcAft>
              <a:spcPct val="35000"/>
            </a:spcAft>
            <a:buNone/>
          </a:pPr>
          <a:r>
            <a:rPr lang="en-US" sz="1900" kern="1200"/>
            <a:t>Limiting dilution / serial dilution</a:t>
          </a:r>
        </a:p>
      </dsp:txBody>
      <dsp:txXfrm>
        <a:off x="652417" y="1325"/>
        <a:ext cx="8463873" cy="564863"/>
      </dsp:txXfrm>
    </dsp:sp>
    <dsp:sp modelId="{7F8561D0-3C05-4AD5-88DB-6890551B044C}">
      <dsp:nvSpPr>
        <dsp:cNvPr id="0" name=""/>
        <dsp:cNvSpPr/>
      </dsp:nvSpPr>
      <dsp:spPr>
        <a:xfrm>
          <a:off x="0" y="707405"/>
          <a:ext cx="9116291" cy="56486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3C641A-925E-4523-B3EF-B6EA17B42557}">
      <dsp:nvSpPr>
        <dsp:cNvPr id="0" name=""/>
        <dsp:cNvSpPr/>
      </dsp:nvSpPr>
      <dsp:spPr>
        <a:xfrm>
          <a:off x="170871" y="834499"/>
          <a:ext cx="310675" cy="3106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367BED-3FEA-421F-8C83-4C3BFE38AE26}">
      <dsp:nvSpPr>
        <dsp:cNvPr id="0" name=""/>
        <dsp:cNvSpPr/>
      </dsp:nvSpPr>
      <dsp:spPr>
        <a:xfrm>
          <a:off x="652417" y="707405"/>
          <a:ext cx="8463873" cy="564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781" tIns="59781" rIns="59781" bIns="59781" numCol="1" spcCol="1270" anchor="ctr" anchorCtr="0">
          <a:noAutofit/>
        </a:bodyPr>
        <a:lstStyle/>
        <a:p>
          <a:pPr marL="0" lvl="0" indent="0" algn="l" defTabSz="844550">
            <a:lnSpc>
              <a:spcPct val="90000"/>
            </a:lnSpc>
            <a:spcBef>
              <a:spcPct val="0"/>
            </a:spcBef>
            <a:spcAft>
              <a:spcPct val="35000"/>
            </a:spcAft>
            <a:buNone/>
          </a:pPr>
          <a:r>
            <a:rPr lang="en-US" sz="1900" kern="1200"/>
            <a:t>Fluorescence-Activated Cell Sorting (FACS)</a:t>
          </a:r>
        </a:p>
      </dsp:txBody>
      <dsp:txXfrm>
        <a:off x="652417" y="707405"/>
        <a:ext cx="8463873" cy="564863"/>
      </dsp:txXfrm>
    </dsp:sp>
    <dsp:sp modelId="{8DEDC21D-068F-4FB1-8272-E7A186DA8B7E}">
      <dsp:nvSpPr>
        <dsp:cNvPr id="0" name=""/>
        <dsp:cNvSpPr/>
      </dsp:nvSpPr>
      <dsp:spPr>
        <a:xfrm>
          <a:off x="0" y="1413485"/>
          <a:ext cx="9116291" cy="56486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FFF4A4-0C19-42AE-8F26-F4FEBFDDE3BE}">
      <dsp:nvSpPr>
        <dsp:cNvPr id="0" name=""/>
        <dsp:cNvSpPr/>
      </dsp:nvSpPr>
      <dsp:spPr>
        <a:xfrm>
          <a:off x="170871" y="1540579"/>
          <a:ext cx="310675" cy="3106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CD470B-39FE-4ABA-A3F4-81A826D2FC3F}">
      <dsp:nvSpPr>
        <dsp:cNvPr id="0" name=""/>
        <dsp:cNvSpPr/>
      </dsp:nvSpPr>
      <dsp:spPr>
        <a:xfrm>
          <a:off x="652417" y="1413485"/>
          <a:ext cx="8463873" cy="564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781" tIns="59781" rIns="59781" bIns="59781" numCol="1" spcCol="1270" anchor="ctr" anchorCtr="0">
          <a:noAutofit/>
        </a:bodyPr>
        <a:lstStyle/>
        <a:p>
          <a:pPr marL="0" lvl="0" indent="0" algn="l" defTabSz="844550">
            <a:lnSpc>
              <a:spcPct val="90000"/>
            </a:lnSpc>
            <a:spcBef>
              <a:spcPct val="0"/>
            </a:spcBef>
            <a:spcAft>
              <a:spcPct val="35000"/>
            </a:spcAft>
            <a:buNone/>
          </a:pPr>
          <a:r>
            <a:rPr lang="en-US" sz="1900" kern="1200"/>
            <a:t>Magnetic sorting / MACS</a:t>
          </a:r>
        </a:p>
      </dsp:txBody>
      <dsp:txXfrm>
        <a:off x="652417" y="1413485"/>
        <a:ext cx="8463873" cy="564863"/>
      </dsp:txXfrm>
    </dsp:sp>
    <dsp:sp modelId="{B10B3900-F746-409F-84BD-3892F178702F}">
      <dsp:nvSpPr>
        <dsp:cNvPr id="0" name=""/>
        <dsp:cNvSpPr/>
      </dsp:nvSpPr>
      <dsp:spPr>
        <a:xfrm>
          <a:off x="0" y="2119564"/>
          <a:ext cx="9116291" cy="56486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98C859-FD6A-4986-B195-91D4A806FDA1}">
      <dsp:nvSpPr>
        <dsp:cNvPr id="0" name=""/>
        <dsp:cNvSpPr/>
      </dsp:nvSpPr>
      <dsp:spPr>
        <a:xfrm>
          <a:off x="170871" y="2246659"/>
          <a:ext cx="310675" cy="31067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F15065-D605-4364-9953-7E0439B946BC}">
      <dsp:nvSpPr>
        <dsp:cNvPr id="0" name=""/>
        <dsp:cNvSpPr/>
      </dsp:nvSpPr>
      <dsp:spPr>
        <a:xfrm>
          <a:off x="652417" y="2119564"/>
          <a:ext cx="8463873" cy="564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781" tIns="59781" rIns="59781" bIns="59781" numCol="1" spcCol="1270" anchor="ctr" anchorCtr="0">
          <a:noAutofit/>
        </a:bodyPr>
        <a:lstStyle/>
        <a:p>
          <a:pPr marL="0" lvl="0" indent="0" algn="l" defTabSz="844550">
            <a:lnSpc>
              <a:spcPct val="90000"/>
            </a:lnSpc>
            <a:spcBef>
              <a:spcPct val="0"/>
            </a:spcBef>
            <a:spcAft>
              <a:spcPct val="35000"/>
            </a:spcAft>
            <a:buNone/>
          </a:pPr>
          <a:r>
            <a:rPr lang="en-US" sz="1900" kern="1200"/>
            <a:t>Laser Capture Microdissection (LCM)</a:t>
          </a:r>
        </a:p>
      </dsp:txBody>
      <dsp:txXfrm>
        <a:off x="652417" y="2119564"/>
        <a:ext cx="8463873" cy="564863"/>
      </dsp:txXfrm>
    </dsp:sp>
    <dsp:sp modelId="{C9DB7FA2-293E-45FC-8DFD-827F93093480}">
      <dsp:nvSpPr>
        <dsp:cNvPr id="0" name=""/>
        <dsp:cNvSpPr/>
      </dsp:nvSpPr>
      <dsp:spPr>
        <a:xfrm>
          <a:off x="0" y="2825644"/>
          <a:ext cx="9116291" cy="56486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3F317E-1FEC-469C-8C82-CB38B8F37F65}">
      <dsp:nvSpPr>
        <dsp:cNvPr id="0" name=""/>
        <dsp:cNvSpPr/>
      </dsp:nvSpPr>
      <dsp:spPr>
        <a:xfrm>
          <a:off x="170871" y="2952739"/>
          <a:ext cx="310675" cy="31067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6F27AA-707A-4DF7-8056-88CB64332E87}">
      <dsp:nvSpPr>
        <dsp:cNvPr id="0" name=""/>
        <dsp:cNvSpPr/>
      </dsp:nvSpPr>
      <dsp:spPr>
        <a:xfrm>
          <a:off x="652417" y="2825644"/>
          <a:ext cx="8463873" cy="564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781" tIns="59781" rIns="59781" bIns="59781" numCol="1" spcCol="1270" anchor="ctr" anchorCtr="0">
          <a:noAutofit/>
        </a:bodyPr>
        <a:lstStyle/>
        <a:p>
          <a:pPr marL="0" lvl="0" indent="0" algn="l" defTabSz="844550">
            <a:lnSpc>
              <a:spcPct val="90000"/>
            </a:lnSpc>
            <a:spcBef>
              <a:spcPct val="0"/>
            </a:spcBef>
            <a:spcAft>
              <a:spcPct val="35000"/>
            </a:spcAft>
            <a:buNone/>
          </a:pPr>
          <a:r>
            <a:rPr lang="en-US" sz="1900" kern="1200"/>
            <a:t>Microfluidics (droplet / microwell / chips)</a:t>
          </a:r>
        </a:p>
      </dsp:txBody>
      <dsp:txXfrm>
        <a:off x="652417" y="2825644"/>
        <a:ext cx="8463873" cy="564863"/>
      </dsp:txXfrm>
    </dsp:sp>
    <dsp:sp modelId="{2BA8461C-2BF6-4FDD-BA72-D95465FDE15E}">
      <dsp:nvSpPr>
        <dsp:cNvPr id="0" name=""/>
        <dsp:cNvSpPr/>
      </dsp:nvSpPr>
      <dsp:spPr>
        <a:xfrm>
          <a:off x="0" y="3531724"/>
          <a:ext cx="9116291" cy="56486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AD1890-D5C2-4914-8F89-5F50C10FA2F0}">
      <dsp:nvSpPr>
        <dsp:cNvPr id="0" name=""/>
        <dsp:cNvSpPr/>
      </dsp:nvSpPr>
      <dsp:spPr>
        <a:xfrm>
          <a:off x="170871" y="3658818"/>
          <a:ext cx="310675" cy="31067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0228CB-E5FC-46AE-ADFA-EACE86F561DF}">
      <dsp:nvSpPr>
        <dsp:cNvPr id="0" name=""/>
        <dsp:cNvSpPr/>
      </dsp:nvSpPr>
      <dsp:spPr>
        <a:xfrm>
          <a:off x="652417" y="3531724"/>
          <a:ext cx="8463873" cy="564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781" tIns="59781" rIns="59781" bIns="59781" numCol="1" spcCol="1270" anchor="ctr" anchorCtr="0">
          <a:noAutofit/>
        </a:bodyPr>
        <a:lstStyle/>
        <a:p>
          <a:pPr marL="0" lvl="0" indent="0" algn="l" defTabSz="844550">
            <a:lnSpc>
              <a:spcPct val="90000"/>
            </a:lnSpc>
            <a:spcBef>
              <a:spcPct val="0"/>
            </a:spcBef>
            <a:spcAft>
              <a:spcPct val="35000"/>
            </a:spcAft>
            <a:buNone/>
          </a:pPr>
          <a:r>
            <a:rPr lang="en-US" sz="1900" kern="1200"/>
            <a:t>Combinatorial Indexing / Split-Pool Barcoding</a:t>
          </a:r>
        </a:p>
      </dsp:txBody>
      <dsp:txXfrm>
        <a:off x="652417" y="3531724"/>
        <a:ext cx="8463873" cy="5648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F8B1EF-435B-4EB7-A495-752852B8286D}">
      <dsp:nvSpPr>
        <dsp:cNvPr id="0" name=""/>
        <dsp:cNvSpPr/>
      </dsp:nvSpPr>
      <dsp:spPr>
        <a:xfrm rot="5400000">
          <a:off x="-137164" y="139121"/>
          <a:ext cx="914427" cy="640098"/>
        </a:xfrm>
        <a:prstGeom prst="chevron">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b="1" kern="1200"/>
            <a:t>Sequencing Output</a:t>
          </a:r>
          <a:endParaRPr lang="en-US" sz="700" kern="1200"/>
        </a:p>
      </dsp:txBody>
      <dsp:txXfrm rot="-5400000">
        <a:off x="1" y="322005"/>
        <a:ext cx="640098" cy="274329"/>
      </dsp:txXfrm>
    </dsp:sp>
    <dsp:sp modelId="{05D305F4-49E6-4FD4-A17F-8FA753E1C820}">
      <dsp:nvSpPr>
        <dsp:cNvPr id="0" name=""/>
        <dsp:cNvSpPr/>
      </dsp:nvSpPr>
      <dsp:spPr>
        <a:xfrm rot="5400000">
          <a:off x="4581006" y="-3938949"/>
          <a:ext cx="594377" cy="8476192"/>
        </a:xfrm>
        <a:prstGeom prst="round2Same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a:t>Format: </a:t>
          </a:r>
          <a:r>
            <a:rPr lang="en-US" sz="1100" b="1" kern="1200"/>
            <a:t>FASTQ</a:t>
          </a:r>
          <a:r>
            <a:rPr lang="en-US" sz="1100" kern="1200"/>
            <a:t> (raw reads)</a:t>
          </a:r>
        </a:p>
        <a:p>
          <a:pPr marL="57150" lvl="1" indent="-57150" algn="l" defTabSz="488950">
            <a:lnSpc>
              <a:spcPct val="90000"/>
            </a:lnSpc>
            <a:spcBef>
              <a:spcPct val="0"/>
            </a:spcBef>
            <a:spcAft>
              <a:spcPct val="15000"/>
            </a:spcAft>
            <a:buChar char="•"/>
          </a:pPr>
          <a:r>
            <a:rPr lang="en-US" sz="1100" kern="1200"/>
            <a:t>Contains nucleotide sequences + quality scores.</a:t>
          </a:r>
        </a:p>
      </dsp:txBody>
      <dsp:txXfrm rot="-5400000">
        <a:off x="640099" y="30973"/>
        <a:ext cx="8447177" cy="536347"/>
      </dsp:txXfrm>
    </dsp:sp>
    <dsp:sp modelId="{781993A2-6610-4FD7-98DE-EBE2BCFBB4EA}">
      <dsp:nvSpPr>
        <dsp:cNvPr id="0" name=""/>
        <dsp:cNvSpPr/>
      </dsp:nvSpPr>
      <dsp:spPr>
        <a:xfrm rot="5400000">
          <a:off x="-137164" y="934014"/>
          <a:ext cx="914427" cy="640098"/>
        </a:xfrm>
        <a:prstGeom prst="chevron">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b="1" kern="1200"/>
            <a:t>Preprocessing &amp; Alignment</a:t>
          </a:r>
          <a:endParaRPr lang="en-US" sz="700" kern="1200"/>
        </a:p>
      </dsp:txBody>
      <dsp:txXfrm rot="-5400000">
        <a:off x="1" y="1116898"/>
        <a:ext cx="640098" cy="274329"/>
      </dsp:txXfrm>
    </dsp:sp>
    <dsp:sp modelId="{6B8D3B69-1D89-43F6-BE0B-6AC5024DFCCA}">
      <dsp:nvSpPr>
        <dsp:cNvPr id="0" name=""/>
        <dsp:cNvSpPr/>
      </dsp:nvSpPr>
      <dsp:spPr>
        <a:xfrm rot="5400000">
          <a:off x="4581006" y="-3144056"/>
          <a:ext cx="594377" cy="8476192"/>
        </a:xfrm>
        <a:prstGeom prst="round2Same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a:t>Step: Demultiplexing (assign reads to samples, if multiplexed).</a:t>
          </a:r>
        </a:p>
        <a:p>
          <a:pPr marL="57150" lvl="1" indent="-57150" algn="l" defTabSz="488950">
            <a:lnSpc>
              <a:spcPct val="90000"/>
            </a:lnSpc>
            <a:spcBef>
              <a:spcPct val="0"/>
            </a:spcBef>
            <a:spcAft>
              <a:spcPct val="15000"/>
            </a:spcAft>
            <a:buChar char="•"/>
          </a:pPr>
          <a:r>
            <a:rPr lang="en-US" sz="1100" kern="1200"/>
            <a:t>Tools: Illumina bcl2fastq, Cell Ranger mkfastq.</a:t>
          </a:r>
        </a:p>
        <a:p>
          <a:pPr marL="57150" lvl="1" indent="-57150" algn="l" defTabSz="488950">
            <a:lnSpc>
              <a:spcPct val="90000"/>
            </a:lnSpc>
            <a:spcBef>
              <a:spcPct val="0"/>
            </a:spcBef>
            <a:spcAft>
              <a:spcPct val="15000"/>
            </a:spcAft>
            <a:buChar char="•"/>
          </a:pPr>
          <a:r>
            <a:rPr lang="en-US" sz="1100" kern="1200"/>
            <a:t>Output: </a:t>
          </a:r>
          <a:r>
            <a:rPr lang="en-US" sz="1100" b="1" kern="1200"/>
            <a:t>FASTQ</a:t>
          </a:r>
          <a:r>
            <a:rPr lang="en-US" sz="1100" kern="1200"/>
            <a:t> per sample/library.</a:t>
          </a:r>
        </a:p>
      </dsp:txBody>
      <dsp:txXfrm rot="-5400000">
        <a:off x="640099" y="825866"/>
        <a:ext cx="8447177" cy="536347"/>
      </dsp:txXfrm>
    </dsp:sp>
    <dsp:sp modelId="{575747C8-EC30-45CB-B170-F75F8129B848}">
      <dsp:nvSpPr>
        <dsp:cNvPr id="0" name=""/>
        <dsp:cNvSpPr/>
      </dsp:nvSpPr>
      <dsp:spPr>
        <a:xfrm rot="5400000">
          <a:off x="-137164" y="1728907"/>
          <a:ext cx="914427" cy="640098"/>
        </a:xfrm>
        <a:prstGeom prst="chevron">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b="1" kern="1200"/>
            <a:t>Barcode &amp; UMI Processing</a:t>
          </a:r>
          <a:endParaRPr lang="en-US" sz="700" kern="1200"/>
        </a:p>
      </dsp:txBody>
      <dsp:txXfrm rot="-5400000">
        <a:off x="1" y="1911791"/>
        <a:ext cx="640098" cy="274329"/>
      </dsp:txXfrm>
    </dsp:sp>
    <dsp:sp modelId="{4C5DD189-010A-40E3-BA8C-9DB8C6E827BB}">
      <dsp:nvSpPr>
        <dsp:cNvPr id="0" name=""/>
        <dsp:cNvSpPr/>
      </dsp:nvSpPr>
      <dsp:spPr>
        <a:xfrm rot="5400000">
          <a:off x="4581006" y="-2349163"/>
          <a:ext cx="594377" cy="8476192"/>
        </a:xfrm>
        <a:prstGeom prst="round2Same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a:t>Extract cell barcodes &amp; UMIs from Read 1.</a:t>
          </a:r>
        </a:p>
        <a:p>
          <a:pPr marL="57150" lvl="1" indent="-57150" algn="l" defTabSz="488950">
            <a:lnSpc>
              <a:spcPct val="90000"/>
            </a:lnSpc>
            <a:spcBef>
              <a:spcPct val="0"/>
            </a:spcBef>
            <a:spcAft>
              <a:spcPct val="15000"/>
            </a:spcAft>
            <a:buChar char="•"/>
          </a:pPr>
          <a:r>
            <a:rPr lang="en-US" sz="1100" kern="1200"/>
            <a:t>Correct sequencing errors in barcodes.</a:t>
          </a:r>
        </a:p>
        <a:p>
          <a:pPr marL="57150" lvl="1" indent="-57150" algn="l" defTabSz="488950">
            <a:lnSpc>
              <a:spcPct val="90000"/>
            </a:lnSpc>
            <a:spcBef>
              <a:spcPct val="0"/>
            </a:spcBef>
            <a:spcAft>
              <a:spcPct val="15000"/>
            </a:spcAft>
            <a:buChar char="•"/>
          </a:pPr>
          <a:r>
            <a:rPr lang="en-US" sz="1100" kern="1200"/>
            <a:t>Collapse UMIs to avoid PCR duplicates.</a:t>
          </a:r>
        </a:p>
      </dsp:txBody>
      <dsp:txXfrm rot="-5400000">
        <a:off x="640099" y="1620759"/>
        <a:ext cx="8447177" cy="536347"/>
      </dsp:txXfrm>
    </dsp:sp>
    <dsp:sp modelId="{64622462-EE9E-4FB3-ADE6-A7392A8F435D}">
      <dsp:nvSpPr>
        <dsp:cNvPr id="0" name=""/>
        <dsp:cNvSpPr/>
      </dsp:nvSpPr>
      <dsp:spPr>
        <a:xfrm rot="5400000">
          <a:off x="-137164" y="2523800"/>
          <a:ext cx="914427" cy="640098"/>
        </a:xfrm>
        <a:prstGeom prst="chevron">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b="1" kern="1200"/>
            <a:t>Transcript Quantification</a:t>
          </a:r>
          <a:endParaRPr lang="en-US" sz="700" kern="1200"/>
        </a:p>
      </dsp:txBody>
      <dsp:txXfrm rot="-5400000">
        <a:off x="1" y="2706684"/>
        <a:ext cx="640098" cy="274329"/>
      </dsp:txXfrm>
    </dsp:sp>
    <dsp:sp modelId="{959E86C7-1B60-4AFD-8F09-B95695BFAEBA}">
      <dsp:nvSpPr>
        <dsp:cNvPr id="0" name=""/>
        <dsp:cNvSpPr/>
      </dsp:nvSpPr>
      <dsp:spPr>
        <a:xfrm rot="5400000">
          <a:off x="4581006" y="-1554270"/>
          <a:ext cx="594377" cy="8476192"/>
        </a:xfrm>
        <a:prstGeom prst="round2Same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a:t>Assign reads to genes using reference annotation (GTF).</a:t>
          </a:r>
        </a:p>
        <a:p>
          <a:pPr marL="57150" lvl="1" indent="-57150" algn="l" defTabSz="488950">
            <a:lnSpc>
              <a:spcPct val="90000"/>
            </a:lnSpc>
            <a:spcBef>
              <a:spcPct val="0"/>
            </a:spcBef>
            <a:spcAft>
              <a:spcPct val="15000"/>
            </a:spcAft>
            <a:buChar char="•"/>
          </a:pPr>
          <a:r>
            <a:rPr lang="en-US" sz="1100" kern="1200"/>
            <a:t>Drop reads without valid cell barcodes or UMIs.</a:t>
          </a:r>
        </a:p>
      </dsp:txBody>
      <dsp:txXfrm rot="-5400000">
        <a:off x="640099" y="2415652"/>
        <a:ext cx="8447177" cy="536347"/>
      </dsp:txXfrm>
    </dsp:sp>
    <dsp:sp modelId="{0FAC8C1D-8F40-48E2-BF98-7DD57140F089}">
      <dsp:nvSpPr>
        <dsp:cNvPr id="0" name=""/>
        <dsp:cNvSpPr/>
      </dsp:nvSpPr>
      <dsp:spPr>
        <a:xfrm rot="5400000">
          <a:off x="-137164" y="3318693"/>
          <a:ext cx="914427" cy="640098"/>
        </a:xfrm>
        <a:prstGeom prst="chevron">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b="1" kern="1200"/>
            <a:t>Downstream Analysis Input</a:t>
          </a:r>
          <a:endParaRPr lang="en-US" sz="700" kern="1200"/>
        </a:p>
      </dsp:txBody>
      <dsp:txXfrm rot="-5400000">
        <a:off x="1" y="3501577"/>
        <a:ext cx="640098" cy="274329"/>
      </dsp:txXfrm>
    </dsp:sp>
    <dsp:sp modelId="{E6602E9D-BE19-41B9-9AA3-693F53EF85C2}">
      <dsp:nvSpPr>
        <dsp:cNvPr id="0" name=""/>
        <dsp:cNvSpPr/>
      </dsp:nvSpPr>
      <dsp:spPr>
        <a:xfrm rot="5400000">
          <a:off x="4581006" y="-759377"/>
          <a:ext cx="594377" cy="8476192"/>
        </a:xfrm>
        <a:prstGeom prst="round2Same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a:t>These count matrices are then imported into:</a:t>
          </a:r>
        </a:p>
        <a:p>
          <a:pPr marL="57150" lvl="1" indent="-57150" algn="l" defTabSz="488950">
            <a:lnSpc>
              <a:spcPct val="90000"/>
            </a:lnSpc>
            <a:spcBef>
              <a:spcPct val="0"/>
            </a:spcBef>
            <a:spcAft>
              <a:spcPct val="15000"/>
            </a:spcAft>
            <a:buChar char="•"/>
          </a:pPr>
          <a:r>
            <a:rPr lang="en-US" sz="1100" kern="1200"/>
            <a:t>Seurat (R) → Read10X() or ReadMtx()</a:t>
          </a:r>
        </a:p>
        <a:p>
          <a:pPr marL="57150" lvl="1" indent="-57150" algn="l" defTabSz="488950">
            <a:lnSpc>
              <a:spcPct val="90000"/>
            </a:lnSpc>
            <a:spcBef>
              <a:spcPct val="0"/>
            </a:spcBef>
            <a:spcAft>
              <a:spcPct val="15000"/>
            </a:spcAft>
            <a:buChar char="•"/>
          </a:pPr>
          <a:r>
            <a:rPr lang="en-US" sz="1100" kern="1200"/>
            <a:t>Scanpy (Python) → .h5ad format</a:t>
          </a:r>
        </a:p>
      </dsp:txBody>
      <dsp:txXfrm rot="-5400000">
        <a:off x="640099" y="3210545"/>
        <a:ext cx="8447177" cy="5363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E082CB-D759-4FD7-BC47-A19918FD29A7}">
      <dsp:nvSpPr>
        <dsp:cNvPr id="0" name=""/>
        <dsp:cNvSpPr/>
      </dsp:nvSpPr>
      <dsp:spPr>
        <a:xfrm>
          <a:off x="0" y="15766"/>
          <a:ext cx="10640291" cy="746460"/>
        </a:xfrm>
        <a:prstGeom prst="roundRect">
          <a:avLst/>
        </a:prstGeom>
        <a:gradFill rotWithShape="0">
          <a:gsLst>
            <a:gs pos="0">
              <a:schemeClr val="accent3">
                <a:shade val="50000"/>
                <a:hueOff val="0"/>
                <a:satOff val="0"/>
                <a:lumOff val="0"/>
                <a:alphaOff val="0"/>
                <a:satMod val="103000"/>
                <a:lumMod val="102000"/>
                <a:tint val="94000"/>
              </a:schemeClr>
            </a:gs>
            <a:gs pos="50000">
              <a:schemeClr val="accent3">
                <a:shade val="50000"/>
                <a:hueOff val="0"/>
                <a:satOff val="0"/>
                <a:lumOff val="0"/>
                <a:alphaOff val="0"/>
                <a:satMod val="110000"/>
                <a:lumMod val="100000"/>
                <a:shade val="100000"/>
              </a:schemeClr>
            </a:gs>
            <a:gs pos="100000">
              <a:schemeClr val="accent3">
                <a:shade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100000"/>
            </a:lnSpc>
            <a:spcBef>
              <a:spcPct val="0"/>
            </a:spcBef>
            <a:spcAft>
              <a:spcPct val="35000"/>
            </a:spcAft>
            <a:buNone/>
          </a:pPr>
          <a:r>
            <a:rPr lang="en-US" sz="2900" kern="1200"/>
            <a:t>QC &amp; Filtering → remove low-quality cells, doublets, high mito %.</a:t>
          </a:r>
        </a:p>
      </dsp:txBody>
      <dsp:txXfrm>
        <a:off x="36439" y="52205"/>
        <a:ext cx="10567413" cy="673582"/>
      </dsp:txXfrm>
    </dsp:sp>
    <dsp:sp modelId="{920E5835-EC7F-49DC-808C-9C459939EBAB}">
      <dsp:nvSpPr>
        <dsp:cNvPr id="0" name=""/>
        <dsp:cNvSpPr/>
      </dsp:nvSpPr>
      <dsp:spPr>
        <a:xfrm>
          <a:off x="0" y="845746"/>
          <a:ext cx="10640291" cy="746460"/>
        </a:xfrm>
        <a:prstGeom prst="roundRect">
          <a:avLst/>
        </a:prstGeom>
        <a:gradFill rotWithShape="0">
          <a:gsLst>
            <a:gs pos="0">
              <a:schemeClr val="accent3">
                <a:shade val="50000"/>
                <a:hueOff val="-45397"/>
                <a:satOff val="-21158"/>
                <a:lumOff val="20296"/>
                <a:alphaOff val="0"/>
                <a:satMod val="103000"/>
                <a:lumMod val="102000"/>
                <a:tint val="94000"/>
              </a:schemeClr>
            </a:gs>
            <a:gs pos="50000">
              <a:schemeClr val="accent3">
                <a:shade val="50000"/>
                <a:hueOff val="-45397"/>
                <a:satOff val="-21158"/>
                <a:lumOff val="20296"/>
                <a:alphaOff val="0"/>
                <a:satMod val="110000"/>
                <a:lumMod val="100000"/>
                <a:shade val="100000"/>
              </a:schemeClr>
            </a:gs>
            <a:gs pos="100000">
              <a:schemeClr val="accent3">
                <a:shade val="50000"/>
                <a:hueOff val="-45397"/>
                <a:satOff val="-21158"/>
                <a:lumOff val="2029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100000"/>
            </a:lnSpc>
            <a:spcBef>
              <a:spcPct val="0"/>
            </a:spcBef>
            <a:spcAft>
              <a:spcPct val="35000"/>
            </a:spcAft>
            <a:buNone/>
          </a:pPr>
          <a:r>
            <a:rPr lang="en-US" sz="2900" kern="1200" dirty="0"/>
            <a:t>Normalization &amp; Scaling → account for sequencing depth.</a:t>
          </a:r>
        </a:p>
      </dsp:txBody>
      <dsp:txXfrm>
        <a:off x="36439" y="882185"/>
        <a:ext cx="10567413" cy="673582"/>
      </dsp:txXfrm>
    </dsp:sp>
    <dsp:sp modelId="{90D75C13-6B9E-4A35-9F15-F7CF3FF7C79E}">
      <dsp:nvSpPr>
        <dsp:cNvPr id="0" name=""/>
        <dsp:cNvSpPr/>
      </dsp:nvSpPr>
      <dsp:spPr>
        <a:xfrm>
          <a:off x="0" y="1675726"/>
          <a:ext cx="10640291" cy="746460"/>
        </a:xfrm>
        <a:prstGeom prst="roundRect">
          <a:avLst/>
        </a:prstGeom>
        <a:gradFill rotWithShape="0">
          <a:gsLst>
            <a:gs pos="0">
              <a:schemeClr val="accent3">
                <a:shade val="50000"/>
                <a:hueOff val="-90795"/>
                <a:satOff val="-42317"/>
                <a:lumOff val="40592"/>
                <a:alphaOff val="0"/>
                <a:satMod val="103000"/>
                <a:lumMod val="102000"/>
                <a:tint val="94000"/>
              </a:schemeClr>
            </a:gs>
            <a:gs pos="50000">
              <a:schemeClr val="accent3">
                <a:shade val="50000"/>
                <a:hueOff val="-90795"/>
                <a:satOff val="-42317"/>
                <a:lumOff val="40592"/>
                <a:alphaOff val="0"/>
                <a:satMod val="110000"/>
                <a:lumMod val="100000"/>
                <a:shade val="100000"/>
              </a:schemeClr>
            </a:gs>
            <a:gs pos="100000">
              <a:schemeClr val="accent3">
                <a:shade val="50000"/>
                <a:hueOff val="-90795"/>
                <a:satOff val="-42317"/>
                <a:lumOff val="4059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100000"/>
            </a:lnSpc>
            <a:spcBef>
              <a:spcPct val="0"/>
            </a:spcBef>
            <a:spcAft>
              <a:spcPct val="35000"/>
            </a:spcAft>
            <a:buNone/>
          </a:pPr>
          <a:r>
            <a:rPr lang="en-US" sz="2900" kern="1200"/>
            <a:t>Dimensionality Reduction → PCA → UMAP/t-SNE for visualization.</a:t>
          </a:r>
        </a:p>
      </dsp:txBody>
      <dsp:txXfrm>
        <a:off x="36439" y="1712165"/>
        <a:ext cx="10567413" cy="673582"/>
      </dsp:txXfrm>
    </dsp:sp>
    <dsp:sp modelId="{CFC992FF-E875-4203-8C78-57461FBAFD0B}">
      <dsp:nvSpPr>
        <dsp:cNvPr id="0" name=""/>
        <dsp:cNvSpPr/>
      </dsp:nvSpPr>
      <dsp:spPr>
        <a:xfrm>
          <a:off x="0" y="2505707"/>
          <a:ext cx="10640291" cy="746460"/>
        </a:xfrm>
        <a:prstGeom prst="roundRect">
          <a:avLst/>
        </a:prstGeom>
        <a:gradFill rotWithShape="0">
          <a:gsLst>
            <a:gs pos="0">
              <a:schemeClr val="accent3">
                <a:shade val="50000"/>
                <a:hueOff val="-90795"/>
                <a:satOff val="-42317"/>
                <a:lumOff val="40592"/>
                <a:alphaOff val="0"/>
                <a:satMod val="103000"/>
                <a:lumMod val="102000"/>
                <a:tint val="94000"/>
              </a:schemeClr>
            </a:gs>
            <a:gs pos="50000">
              <a:schemeClr val="accent3">
                <a:shade val="50000"/>
                <a:hueOff val="-90795"/>
                <a:satOff val="-42317"/>
                <a:lumOff val="40592"/>
                <a:alphaOff val="0"/>
                <a:satMod val="110000"/>
                <a:lumMod val="100000"/>
                <a:shade val="100000"/>
              </a:schemeClr>
            </a:gs>
            <a:gs pos="100000">
              <a:schemeClr val="accent3">
                <a:shade val="50000"/>
                <a:hueOff val="-90795"/>
                <a:satOff val="-42317"/>
                <a:lumOff val="4059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100000"/>
            </a:lnSpc>
            <a:spcBef>
              <a:spcPct val="0"/>
            </a:spcBef>
            <a:spcAft>
              <a:spcPct val="35000"/>
            </a:spcAft>
            <a:buNone/>
          </a:pPr>
          <a:r>
            <a:rPr lang="en-US" sz="2900" kern="1200"/>
            <a:t>Clustering → identify putative cell populations.</a:t>
          </a:r>
        </a:p>
      </dsp:txBody>
      <dsp:txXfrm>
        <a:off x="36439" y="2542146"/>
        <a:ext cx="10567413" cy="673582"/>
      </dsp:txXfrm>
    </dsp:sp>
    <dsp:sp modelId="{2B539D6A-4BB1-4C0F-9305-3D78D5DDF7B2}">
      <dsp:nvSpPr>
        <dsp:cNvPr id="0" name=""/>
        <dsp:cNvSpPr/>
      </dsp:nvSpPr>
      <dsp:spPr>
        <a:xfrm>
          <a:off x="0" y="3335687"/>
          <a:ext cx="10640291" cy="746460"/>
        </a:xfrm>
        <a:prstGeom prst="roundRect">
          <a:avLst/>
        </a:prstGeom>
        <a:gradFill rotWithShape="0">
          <a:gsLst>
            <a:gs pos="0">
              <a:schemeClr val="accent3">
                <a:shade val="50000"/>
                <a:hueOff val="-45397"/>
                <a:satOff val="-21158"/>
                <a:lumOff val="20296"/>
                <a:alphaOff val="0"/>
                <a:satMod val="103000"/>
                <a:lumMod val="102000"/>
                <a:tint val="94000"/>
              </a:schemeClr>
            </a:gs>
            <a:gs pos="50000">
              <a:schemeClr val="accent3">
                <a:shade val="50000"/>
                <a:hueOff val="-45397"/>
                <a:satOff val="-21158"/>
                <a:lumOff val="20296"/>
                <a:alphaOff val="0"/>
                <a:satMod val="110000"/>
                <a:lumMod val="100000"/>
                <a:shade val="100000"/>
              </a:schemeClr>
            </a:gs>
            <a:gs pos="100000">
              <a:schemeClr val="accent3">
                <a:shade val="50000"/>
                <a:hueOff val="-45397"/>
                <a:satOff val="-21158"/>
                <a:lumOff val="2029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100000"/>
            </a:lnSpc>
            <a:spcBef>
              <a:spcPct val="0"/>
            </a:spcBef>
            <a:spcAft>
              <a:spcPct val="35000"/>
            </a:spcAft>
            <a:buNone/>
          </a:pPr>
          <a:r>
            <a:rPr lang="en-US" sz="2900" kern="1200"/>
            <a:t>Marker Gene Identification → FindMarkers (Seurat) or DE tests.</a:t>
          </a:r>
        </a:p>
      </dsp:txBody>
      <dsp:txXfrm>
        <a:off x="36439" y="3372126"/>
        <a:ext cx="10567413" cy="6735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D669E1-59BB-4BC7-8E1B-3B3609969537}">
      <dsp:nvSpPr>
        <dsp:cNvPr id="0" name=""/>
        <dsp:cNvSpPr/>
      </dsp:nvSpPr>
      <dsp:spPr>
        <a:xfrm>
          <a:off x="0" y="3201"/>
          <a:ext cx="10640291" cy="68191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823658-E090-478B-B25C-11BAC05CF073}">
      <dsp:nvSpPr>
        <dsp:cNvPr id="0" name=""/>
        <dsp:cNvSpPr/>
      </dsp:nvSpPr>
      <dsp:spPr>
        <a:xfrm>
          <a:off x="206280" y="156633"/>
          <a:ext cx="375055" cy="3750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9B32D5-2D54-4707-A050-B64FEE3B4830}">
      <dsp:nvSpPr>
        <dsp:cNvPr id="0" name=""/>
        <dsp:cNvSpPr/>
      </dsp:nvSpPr>
      <dsp:spPr>
        <a:xfrm>
          <a:off x="787615" y="3201"/>
          <a:ext cx="9852675" cy="681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170" tIns="72170" rIns="72170" bIns="72170" numCol="1" spcCol="1270" anchor="ctr" anchorCtr="0">
          <a:noAutofit/>
        </a:bodyPr>
        <a:lstStyle/>
        <a:p>
          <a:pPr marL="0" lvl="0" indent="0" algn="l" defTabSz="844550">
            <a:lnSpc>
              <a:spcPct val="90000"/>
            </a:lnSpc>
            <a:spcBef>
              <a:spcPct val="0"/>
            </a:spcBef>
            <a:spcAft>
              <a:spcPct val="35000"/>
            </a:spcAft>
            <a:buNone/>
          </a:pPr>
          <a:r>
            <a:rPr lang="en-US" sz="1900" kern="1200"/>
            <a:t>Cell Type Annotation → manual (markers), automated (SingleR, Azimuth).</a:t>
          </a:r>
        </a:p>
      </dsp:txBody>
      <dsp:txXfrm>
        <a:off x="787615" y="3201"/>
        <a:ext cx="9852675" cy="681918"/>
      </dsp:txXfrm>
    </dsp:sp>
    <dsp:sp modelId="{EB646740-613E-49B5-8153-A2AD04F7E8AE}">
      <dsp:nvSpPr>
        <dsp:cNvPr id="0" name=""/>
        <dsp:cNvSpPr/>
      </dsp:nvSpPr>
      <dsp:spPr>
        <a:xfrm>
          <a:off x="0" y="855599"/>
          <a:ext cx="10640291" cy="68191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FF896F-E9A6-4A2F-8EF7-446B31AF70BE}">
      <dsp:nvSpPr>
        <dsp:cNvPr id="0" name=""/>
        <dsp:cNvSpPr/>
      </dsp:nvSpPr>
      <dsp:spPr>
        <a:xfrm>
          <a:off x="206280" y="1009031"/>
          <a:ext cx="375055" cy="3750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610785-C686-4EF7-9387-E10C29CE5B7E}">
      <dsp:nvSpPr>
        <dsp:cNvPr id="0" name=""/>
        <dsp:cNvSpPr/>
      </dsp:nvSpPr>
      <dsp:spPr>
        <a:xfrm>
          <a:off x="787615" y="855599"/>
          <a:ext cx="9852675" cy="681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170" tIns="72170" rIns="72170" bIns="72170" numCol="1" spcCol="1270" anchor="ctr" anchorCtr="0">
          <a:noAutofit/>
        </a:bodyPr>
        <a:lstStyle/>
        <a:p>
          <a:pPr marL="0" lvl="0" indent="0" algn="l" defTabSz="844550">
            <a:lnSpc>
              <a:spcPct val="90000"/>
            </a:lnSpc>
            <a:spcBef>
              <a:spcPct val="0"/>
            </a:spcBef>
            <a:spcAft>
              <a:spcPct val="35000"/>
            </a:spcAft>
            <a:buNone/>
          </a:pPr>
          <a:r>
            <a:rPr lang="en-US" sz="1900" kern="1200"/>
            <a:t>Trajectory Inference &amp; Pseudotime → Monocle, Slingshot.</a:t>
          </a:r>
        </a:p>
      </dsp:txBody>
      <dsp:txXfrm>
        <a:off x="787615" y="855599"/>
        <a:ext cx="9852675" cy="681918"/>
      </dsp:txXfrm>
    </dsp:sp>
    <dsp:sp modelId="{1D3781B1-0E72-4984-A623-44DD406073EB}">
      <dsp:nvSpPr>
        <dsp:cNvPr id="0" name=""/>
        <dsp:cNvSpPr/>
      </dsp:nvSpPr>
      <dsp:spPr>
        <a:xfrm>
          <a:off x="0" y="1707997"/>
          <a:ext cx="10640291" cy="68191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1038A0-D574-4615-80CB-4C33E6D0CC07}">
      <dsp:nvSpPr>
        <dsp:cNvPr id="0" name=""/>
        <dsp:cNvSpPr/>
      </dsp:nvSpPr>
      <dsp:spPr>
        <a:xfrm>
          <a:off x="206280" y="1861429"/>
          <a:ext cx="375055" cy="3750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CED31E-81B4-443E-B2A0-64486235753F}">
      <dsp:nvSpPr>
        <dsp:cNvPr id="0" name=""/>
        <dsp:cNvSpPr/>
      </dsp:nvSpPr>
      <dsp:spPr>
        <a:xfrm>
          <a:off x="787615" y="1707997"/>
          <a:ext cx="9852675" cy="681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170" tIns="72170" rIns="72170" bIns="72170" numCol="1" spcCol="1270" anchor="ctr" anchorCtr="0">
          <a:noAutofit/>
        </a:bodyPr>
        <a:lstStyle/>
        <a:p>
          <a:pPr marL="0" lvl="0" indent="0" algn="l" defTabSz="844550">
            <a:lnSpc>
              <a:spcPct val="90000"/>
            </a:lnSpc>
            <a:spcBef>
              <a:spcPct val="0"/>
            </a:spcBef>
            <a:spcAft>
              <a:spcPct val="35000"/>
            </a:spcAft>
            <a:buNone/>
          </a:pPr>
          <a:r>
            <a:rPr lang="en-US" sz="1900" kern="1200"/>
            <a:t>Cell–Cell Communication → CellChat, NicheNet.</a:t>
          </a:r>
        </a:p>
      </dsp:txBody>
      <dsp:txXfrm>
        <a:off x="787615" y="1707997"/>
        <a:ext cx="9852675" cy="681918"/>
      </dsp:txXfrm>
    </dsp:sp>
    <dsp:sp modelId="{E2F33056-FB1B-4B15-83A8-CB0BD6A4F4D4}">
      <dsp:nvSpPr>
        <dsp:cNvPr id="0" name=""/>
        <dsp:cNvSpPr/>
      </dsp:nvSpPr>
      <dsp:spPr>
        <a:xfrm>
          <a:off x="0" y="2560395"/>
          <a:ext cx="10640291" cy="68191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86B9B9-A252-4F1B-AF84-D08D9E3D9E0A}">
      <dsp:nvSpPr>
        <dsp:cNvPr id="0" name=""/>
        <dsp:cNvSpPr/>
      </dsp:nvSpPr>
      <dsp:spPr>
        <a:xfrm>
          <a:off x="206280" y="2713827"/>
          <a:ext cx="375055" cy="3750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E0465E-6134-44DD-9A77-653547358BCE}">
      <dsp:nvSpPr>
        <dsp:cNvPr id="0" name=""/>
        <dsp:cNvSpPr/>
      </dsp:nvSpPr>
      <dsp:spPr>
        <a:xfrm>
          <a:off x="787615" y="2560395"/>
          <a:ext cx="9852675" cy="681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170" tIns="72170" rIns="72170" bIns="72170" numCol="1" spcCol="1270" anchor="ctr" anchorCtr="0">
          <a:noAutofit/>
        </a:bodyPr>
        <a:lstStyle/>
        <a:p>
          <a:pPr marL="0" lvl="0" indent="0" algn="l" defTabSz="844550">
            <a:lnSpc>
              <a:spcPct val="90000"/>
            </a:lnSpc>
            <a:spcBef>
              <a:spcPct val="0"/>
            </a:spcBef>
            <a:spcAft>
              <a:spcPct val="35000"/>
            </a:spcAft>
            <a:buNone/>
          </a:pPr>
          <a:r>
            <a:rPr lang="en-US" sz="1900" kern="1200"/>
            <a:t>Integration → across batches, modalities (CITE-seq, ATAC-seq).</a:t>
          </a:r>
        </a:p>
      </dsp:txBody>
      <dsp:txXfrm>
        <a:off x="787615" y="2560395"/>
        <a:ext cx="9852675" cy="681918"/>
      </dsp:txXfrm>
    </dsp:sp>
    <dsp:sp modelId="{988F9474-4C05-49EF-958D-FCB5E1899336}">
      <dsp:nvSpPr>
        <dsp:cNvPr id="0" name=""/>
        <dsp:cNvSpPr/>
      </dsp:nvSpPr>
      <dsp:spPr>
        <a:xfrm>
          <a:off x="0" y="3412794"/>
          <a:ext cx="10640291" cy="68191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AEAB9D-3C47-4BC5-A490-5D64B728D170}">
      <dsp:nvSpPr>
        <dsp:cNvPr id="0" name=""/>
        <dsp:cNvSpPr/>
      </dsp:nvSpPr>
      <dsp:spPr>
        <a:xfrm>
          <a:off x="206280" y="3566225"/>
          <a:ext cx="375055" cy="37505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771331-2574-4083-ABED-0372DA7079D9}">
      <dsp:nvSpPr>
        <dsp:cNvPr id="0" name=""/>
        <dsp:cNvSpPr/>
      </dsp:nvSpPr>
      <dsp:spPr>
        <a:xfrm>
          <a:off x="787615" y="3412794"/>
          <a:ext cx="9852675" cy="681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170" tIns="72170" rIns="72170" bIns="72170" numCol="1" spcCol="1270" anchor="ctr" anchorCtr="0">
          <a:noAutofit/>
        </a:bodyPr>
        <a:lstStyle/>
        <a:p>
          <a:pPr marL="0" lvl="0" indent="0" algn="l" defTabSz="844550">
            <a:lnSpc>
              <a:spcPct val="90000"/>
            </a:lnSpc>
            <a:spcBef>
              <a:spcPct val="0"/>
            </a:spcBef>
            <a:spcAft>
              <a:spcPct val="35000"/>
            </a:spcAft>
            <a:buNone/>
          </a:pPr>
          <a:r>
            <a:rPr lang="en-US" sz="1900" kern="1200"/>
            <a:t>Gene Set/Pathway Analysis → GSEA, AddModuleScore, enrichment tools.</a:t>
          </a:r>
        </a:p>
      </dsp:txBody>
      <dsp:txXfrm>
        <a:off x="787615" y="3412794"/>
        <a:ext cx="9852675" cy="68191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B66063-E5DB-4322-9783-51A77EA44262}" type="datetimeFigureOut">
              <a:rPr lang="en-US" smtClean="0"/>
              <a:t>9/19/2025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BF6AC4-758F-4C48-BE76-155B543DD5DF}" type="slidenum">
              <a:rPr lang="en-US" smtClean="0"/>
              <a:t>‹#›</a:t>
            </a:fld>
            <a:endParaRPr lang="en-US"/>
          </a:p>
        </p:txBody>
      </p:sp>
    </p:spTree>
    <p:extLst>
      <p:ext uri="{BB962C8B-B14F-4D97-AF65-F5344CB8AC3E}">
        <p14:creationId xmlns:p14="http://schemas.microsoft.com/office/powerpoint/2010/main" val="30563883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Begin by reminding participants that bulk RNA‑seq profiles gene expression across thousands to millions of cells. While this has generated insights into gene regulation, it averages out variation and hides cell‑specific </a:t>
            </a:r>
            <a:r>
              <a:rPr lang="en-US" dirty="0" err="1"/>
              <a:t>behaviours</a:t>
            </a:r>
            <a:r>
              <a:rPr lang="en-US" dirty="0"/>
              <a:t>. Many biological processes—development, immune responses, tumor evolution—are driven by heterogeneity. Single‑cell RNA‑seq (</a:t>
            </a:r>
            <a:r>
              <a:rPr lang="en-US" dirty="0" err="1"/>
              <a:t>scRNA</a:t>
            </a:r>
            <a:r>
              <a:rPr lang="en-US" dirty="0"/>
              <a:t>‑seq) addresses this by measuring the transcriptome of individual cells, enabling discovery of rare cell types, intermediate states and lineage trajectories</a:t>
            </a:r>
          </a:p>
        </p:txBody>
      </p:sp>
      <p:sp>
        <p:nvSpPr>
          <p:cNvPr id="4" name="Slide Number Placeholder 3"/>
          <p:cNvSpPr>
            <a:spLocks noGrp="1"/>
          </p:cNvSpPr>
          <p:nvPr>
            <p:ph type="sldNum" sz="quarter" idx="5"/>
          </p:nvPr>
        </p:nvSpPr>
        <p:spPr/>
        <p:txBody>
          <a:bodyPr/>
          <a:lstStyle/>
          <a:p>
            <a:fld id="{ECBF6AC4-758F-4C48-BE76-155B543DD5DF}" type="slidenum">
              <a:rPr lang="en-US" smtClean="0"/>
              <a:t>6</a:t>
            </a:fld>
            <a:endParaRPr lang="en-US"/>
          </a:p>
        </p:txBody>
      </p:sp>
    </p:spTree>
    <p:extLst>
      <p:ext uri="{BB962C8B-B14F-4D97-AF65-F5344CB8AC3E}">
        <p14:creationId xmlns:p14="http://schemas.microsoft.com/office/powerpoint/2010/main" val="527157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Conclude by mentioning advances like CITE‑seq (combining </a:t>
            </a:r>
            <a:r>
              <a:rPr lang="en-US" dirty="0" err="1"/>
              <a:t>scRNA</a:t>
            </a:r>
            <a:r>
              <a:rPr lang="en-US" dirty="0"/>
              <a:t>‑seq with protein measurements), multi‑</a:t>
            </a:r>
            <a:r>
              <a:rPr lang="en-US" dirty="0" err="1"/>
              <a:t>omic</a:t>
            </a:r>
            <a:r>
              <a:rPr lang="en-US" dirty="0"/>
              <a:t> integration (</a:t>
            </a:r>
            <a:r>
              <a:rPr lang="en-US" dirty="0" err="1"/>
              <a:t>scATAC</a:t>
            </a:r>
            <a:r>
              <a:rPr lang="en-US" dirty="0"/>
              <a:t>‑seq) and spatial transcriptomics. Point out that full‑length protocols capturing both </a:t>
            </a:r>
            <a:r>
              <a:rPr lang="en-US" dirty="0" err="1"/>
              <a:t>polyA</a:t>
            </a:r>
            <a:r>
              <a:rPr lang="en-US" dirty="0"/>
              <a:t>⁺ and </a:t>
            </a:r>
            <a:r>
              <a:rPr lang="en-US" dirty="0" err="1"/>
              <a:t>polyA</a:t>
            </a:r>
            <a:r>
              <a:rPr lang="en-US" dirty="0"/>
              <a:t>⁻ RNAs (e.g., MATQ‑seq) allow researchers to explore long noncoding RNAs and circular RNAs as potential biomarkers.</a:t>
            </a:r>
          </a:p>
        </p:txBody>
      </p:sp>
      <p:sp>
        <p:nvSpPr>
          <p:cNvPr id="4" name="Slide Number Placeholder 3"/>
          <p:cNvSpPr>
            <a:spLocks noGrp="1"/>
          </p:cNvSpPr>
          <p:nvPr>
            <p:ph type="sldNum" sz="quarter" idx="5"/>
          </p:nvPr>
        </p:nvSpPr>
        <p:spPr/>
        <p:txBody>
          <a:bodyPr/>
          <a:lstStyle/>
          <a:p>
            <a:fld id="{ECBF6AC4-758F-4C48-BE76-155B543DD5DF}" type="slidenum">
              <a:rPr lang="en-US" smtClean="0"/>
              <a:t>29</a:t>
            </a:fld>
            <a:endParaRPr lang="en-US"/>
          </a:p>
        </p:txBody>
      </p:sp>
    </p:spTree>
    <p:extLst>
      <p:ext uri="{BB962C8B-B14F-4D97-AF65-F5344CB8AC3E}">
        <p14:creationId xmlns:p14="http://schemas.microsoft.com/office/powerpoint/2010/main" val="1287431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BF6AC4-758F-4C48-BE76-155B543DD5DF}" type="slidenum">
              <a:rPr lang="en-US" smtClean="0"/>
              <a:t>8</a:t>
            </a:fld>
            <a:endParaRPr lang="en-US"/>
          </a:p>
        </p:txBody>
      </p:sp>
    </p:spTree>
    <p:extLst>
      <p:ext uri="{BB962C8B-B14F-4D97-AF65-F5344CB8AC3E}">
        <p14:creationId xmlns:p14="http://schemas.microsoft.com/office/powerpoint/2010/main" val="491321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Introduce the taxonomy of </a:t>
            </a:r>
            <a:r>
              <a:rPr lang="en-US" dirty="0" err="1"/>
              <a:t>scRNA</a:t>
            </a:r>
            <a:r>
              <a:rPr lang="en-US" dirty="0"/>
              <a:t>‑seq protocols. Full‑length methods (e.g., Smart‑seq2, </a:t>
            </a:r>
            <a:r>
              <a:rPr lang="en-US" dirty="0" err="1"/>
              <a:t>SUPeR</a:t>
            </a:r>
            <a:r>
              <a:rPr lang="en-US" dirty="0"/>
              <a:t>‑seq, MATQ‑seq) capture entire transcripts and enable isoform analysis. They lack UMIs and have higher per‑cell cost but detect more genes. In contrast, 3′/5′ counting protocols (Drop‑seq, CEL‑seq2, 10X Chromium) capture only transcript ends but use UMIs and offer higher throughput at lower cost; they suit large‑scale profiling and discovery of rare populations. Describe how droplet microfluidics (e.g., 10X Chromium) can process thousands of cells simultaneously.</a:t>
            </a:r>
          </a:p>
          <a:p>
            <a:endParaRPr lang="en-US" dirty="0"/>
          </a:p>
        </p:txBody>
      </p:sp>
      <p:sp>
        <p:nvSpPr>
          <p:cNvPr id="4" name="Slide Number Placeholder 3"/>
          <p:cNvSpPr>
            <a:spLocks noGrp="1"/>
          </p:cNvSpPr>
          <p:nvPr>
            <p:ph type="sldNum" sz="quarter" idx="5"/>
          </p:nvPr>
        </p:nvSpPr>
        <p:spPr/>
        <p:txBody>
          <a:bodyPr/>
          <a:lstStyle/>
          <a:p>
            <a:fld id="{ECBF6AC4-758F-4C48-BE76-155B543DD5DF}" type="slidenum">
              <a:rPr lang="en-US" smtClean="0"/>
              <a:t>10</a:t>
            </a:fld>
            <a:endParaRPr lang="en-US"/>
          </a:p>
        </p:txBody>
      </p:sp>
    </p:spTree>
    <p:extLst>
      <p:ext uri="{BB962C8B-B14F-4D97-AF65-F5344CB8AC3E}">
        <p14:creationId xmlns:p14="http://schemas.microsoft.com/office/powerpoint/2010/main" val="2842223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common ways to isolate single cells: limiting dilution (inefficient), micromanipulation for low‑cell numbers, FACS for high‑throughput sorting based on fluorescent markers, LCM for dissecting cells from tissues, and microfluidics for precise, low‑cost cell capture. Stress that each method balances throughput, purity and technical complexity</a:t>
            </a:r>
          </a:p>
        </p:txBody>
      </p:sp>
      <p:sp>
        <p:nvSpPr>
          <p:cNvPr id="4" name="Slide Number Placeholder 3"/>
          <p:cNvSpPr>
            <a:spLocks noGrp="1"/>
          </p:cNvSpPr>
          <p:nvPr>
            <p:ph type="sldNum" sz="quarter" idx="5"/>
          </p:nvPr>
        </p:nvSpPr>
        <p:spPr/>
        <p:txBody>
          <a:bodyPr/>
          <a:lstStyle/>
          <a:p>
            <a:fld id="{ECBF6AC4-758F-4C48-BE76-155B543DD5DF}" type="slidenum">
              <a:rPr lang="en-US" smtClean="0"/>
              <a:t>11</a:t>
            </a:fld>
            <a:endParaRPr lang="en-US"/>
          </a:p>
        </p:txBody>
      </p:sp>
    </p:spTree>
    <p:extLst>
      <p:ext uri="{BB962C8B-B14F-4D97-AF65-F5344CB8AC3E}">
        <p14:creationId xmlns:p14="http://schemas.microsoft.com/office/powerpoint/2010/main" val="2375228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Define UMIs: random nucleotide barcodes incorporated during reverse transcription. They tag each cDNA molecule, allowing PCR duplicates to be removed and improving quantification accuracy. Many droplet‑based methods incorporate cell barcodes to multiplex thousands of cells.</a:t>
            </a:r>
          </a:p>
        </p:txBody>
      </p:sp>
      <p:sp>
        <p:nvSpPr>
          <p:cNvPr id="4" name="Slide Number Placeholder 3"/>
          <p:cNvSpPr>
            <a:spLocks noGrp="1"/>
          </p:cNvSpPr>
          <p:nvPr>
            <p:ph type="sldNum" sz="quarter" idx="5"/>
          </p:nvPr>
        </p:nvSpPr>
        <p:spPr/>
        <p:txBody>
          <a:bodyPr/>
          <a:lstStyle/>
          <a:p>
            <a:fld id="{ECBF6AC4-758F-4C48-BE76-155B543DD5DF}" type="slidenum">
              <a:rPr lang="en-US" smtClean="0"/>
              <a:t>14</a:t>
            </a:fld>
            <a:endParaRPr lang="en-US"/>
          </a:p>
        </p:txBody>
      </p:sp>
    </p:spTree>
    <p:extLst>
      <p:ext uri="{BB962C8B-B14F-4D97-AF65-F5344CB8AC3E}">
        <p14:creationId xmlns:p14="http://schemas.microsoft.com/office/powerpoint/2010/main" val="3618698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Emphasize that planning is critical. Determine biological objectives (e.g. cell‑type classification vs. differential expression), which dictates the number of cells and sequencing depth. Unbiased identification of distinct cell types can be achieved with ~10,000–50,000 reads per cell. To detect subtle transcriptional differences or low‑abundance transcripts, deeper sequencing (~0.5–1 million reads per cell) is recommended. Encourage replicates (biological and technical), proper controls and randomization to minimize batch effects.</a:t>
            </a:r>
          </a:p>
        </p:txBody>
      </p:sp>
      <p:sp>
        <p:nvSpPr>
          <p:cNvPr id="4" name="Slide Number Placeholder 3"/>
          <p:cNvSpPr>
            <a:spLocks noGrp="1"/>
          </p:cNvSpPr>
          <p:nvPr>
            <p:ph type="sldNum" sz="quarter" idx="5"/>
          </p:nvPr>
        </p:nvSpPr>
        <p:spPr/>
        <p:txBody>
          <a:bodyPr/>
          <a:lstStyle/>
          <a:p>
            <a:fld id="{ECBF6AC4-758F-4C48-BE76-155B543DD5DF}" type="slidenum">
              <a:rPr lang="en-US" smtClean="0"/>
              <a:t>16</a:t>
            </a:fld>
            <a:endParaRPr lang="en-US"/>
          </a:p>
        </p:txBody>
      </p:sp>
    </p:spTree>
    <p:extLst>
      <p:ext uri="{BB962C8B-B14F-4D97-AF65-F5344CB8AC3E}">
        <p14:creationId xmlns:p14="http://schemas.microsoft.com/office/powerpoint/2010/main" val="858213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BF6AC4-758F-4C48-BE76-155B543DD5DF}" type="slidenum">
              <a:rPr lang="en-US" smtClean="0"/>
              <a:t>17</a:t>
            </a:fld>
            <a:endParaRPr lang="en-US"/>
          </a:p>
        </p:txBody>
      </p:sp>
    </p:spTree>
    <p:extLst>
      <p:ext uri="{BB962C8B-B14F-4D97-AF65-F5344CB8AC3E}">
        <p14:creationId xmlns:p14="http://schemas.microsoft.com/office/powerpoint/2010/main" val="3997200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BF6AC4-758F-4C48-BE76-155B543DD5DF}" type="slidenum">
              <a:rPr lang="en-US" smtClean="0"/>
              <a:t>23</a:t>
            </a:fld>
            <a:endParaRPr lang="en-US"/>
          </a:p>
        </p:txBody>
      </p:sp>
    </p:spTree>
    <p:extLst>
      <p:ext uri="{BB962C8B-B14F-4D97-AF65-F5344CB8AC3E}">
        <p14:creationId xmlns:p14="http://schemas.microsoft.com/office/powerpoint/2010/main" val="312967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Address limitations: </a:t>
            </a:r>
            <a:r>
              <a:rPr lang="en-US" dirty="0" err="1"/>
              <a:t>scRNA</a:t>
            </a:r>
            <a:r>
              <a:rPr lang="en-US" dirty="0"/>
              <a:t>‑seq data are sparse and noisy due to low mRNA capture efficiency (often 10–40 %) and dropouts where expressed genes are not detected. Low‑quality cells (e.g., broken or dead cells) and doublets can contaminate datasets. There is also bias in transcript coverage (3′ bias in droplet methods) and batch effects from different protocols or operators. Highlight that proper quality control and normalization are crucial to mitigate these issues.</a:t>
            </a:r>
          </a:p>
        </p:txBody>
      </p:sp>
      <p:sp>
        <p:nvSpPr>
          <p:cNvPr id="4" name="Slide Number Placeholder 3"/>
          <p:cNvSpPr>
            <a:spLocks noGrp="1"/>
          </p:cNvSpPr>
          <p:nvPr>
            <p:ph type="sldNum" sz="quarter" idx="5"/>
          </p:nvPr>
        </p:nvSpPr>
        <p:spPr/>
        <p:txBody>
          <a:bodyPr/>
          <a:lstStyle/>
          <a:p>
            <a:fld id="{ECBF6AC4-758F-4C48-BE76-155B543DD5DF}" type="slidenum">
              <a:rPr lang="en-US" smtClean="0"/>
              <a:t>25</a:t>
            </a:fld>
            <a:endParaRPr lang="en-US"/>
          </a:p>
        </p:txBody>
      </p:sp>
    </p:spTree>
    <p:extLst>
      <p:ext uri="{BB962C8B-B14F-4D97-AF65-F5344CB8AC3E}">
        <p14:creationId xmlns:p14="http://schemas.microsoft.com/office/powerpoint/2010/main" val="18922740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60CF26E-D63E-391F-6EA2-A556430D2E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36BEA9EC-05D5-3469-29E8-5740ED1F5EE4}"/>
              </a:ext>
            </a:extLst>
          </p:cNvPr>
          <p:cNvSpPr>
            <a:spLocks noGrp="1"/>
          </p:cNvSpPr>
          <p:nvPr>
            <p:ph type="subTitle" idx="1"/>
          </p:nvPr>
        </p:nvSpPr>
        <p:spPr>
          <a:xfrm>
            <a:off x="748147" y="1889588"/>
            <a:ext cx="9144000" cy="623598"/>
          </a:xfrm>
        </p:spPr>
        <p:txBody>
          <a:bodyPr>
            <a:normAutofit/>
          </a:bodyPr>
          <a:lstStyle>
            <a:lvl1pPr marL="0" indent="0" algn="l">
              <a:buNone/>
              <a:defRPr sz="36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Title Placeholder 1">
            <a:extLst>
              <a:ext uri="{FF2B5EF4-FFF2-40B4-BE49-F238E27FC236}">
                <a16:creationId xmlns:a16="http://schemas.microsoft.com/office/drawing/2014/main" id="{CE3A254E-1EF8-7E0D-945D-F93B4315BCF0}"/>
              </a:ext>
            </a:extLst>
          </p:cNvPr>
          <p:cNvSpPr>
            <a:spLocks noGrp="1"/>
          </p:cNvSpPr>
          <p:nvPr>
            <p:ph type="title"/>
          </p:nvPr>
        </p:nvSpPr>
        <p:spPr>
          <a:xfrm>
            <a:off x="748147" y="2864617"/>
            <a:ext cx="10432471" cy="1325563"/>
          </a:xfrm>
          <a:prstGeom prst="rect">
            <a:avLst/>
          </a:prstGeom>
        </p:spPr>
        <p:txBody>
          <a:bodyPr vert="horz" lIns="91440" tIns="45720" rIns="91440" bIns="45720" rtlCol="0" anchor="ctr">
            <a:normAutofit/>
          </a:bodyPr>
          <a:lstStyle>
            <a:lvl1pPr>
              <a:defRPr sz="5000" b="1">
                <a:solidFill>
                  <a:schemeClr val="bg2"/>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317098064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F9D46B-32A9-7EE4-352E-220E9B42C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8DA5DB8A-2637-C4D9-BAFE-48F49236A0AC}"/>
              </a:ext>
            </a:extLst>
          </p:cNvPr>
          <p:cNvSpPr>
            <a:spLocks noGrp="1"/>
          </p:cNvSpPr>
          <p:nvPr>
            <p:ph type="title"/>
          </p:nvPr>
        </p:nvSpPr>
        <p:spPr>
          <a:xfrm>
            <a:off x="831273" y="1025241"/>
            <a:ext cx="10640290" cy="696336"/>
          </a:xfrm>
          <a:prstGeom prst="rect">
            <a:avLst/>
          </a:prstGeom>
        </p:spPr>
        <p:txBody>
          <a:bodyPr anchor="b"/>
          <a:lstStyle>
            <a:lvl1pPr>
              <a:defRPr sz="3600" b="1">
                <a:solidFill>
                  <a:schemeClr val="tx1"/>
                </a:solidFill>
              </a:defRPr>
            </a:lvl1pPr>
          </a:lstStyle>
          <a:p>
            <a:r>
              <a:rPr lang="en-US"/>
              <a:t>Click to edit Master title style</a:t>
            </a:r>
            <a:endParaRPr lang="en-US" dirty="0"/>
          </a:p>
        </p:txBody>
      </p:sp>
      <p:sp>
        <p:nvSpPr>
          <p:cNvPr id="9" name="Content Placeholder 2">
            <a:extLst>
              <a:ext uri="{FF2B5EF4-FFF2-40B4-BE49-F238E27FC236}">
                <a16:creationId xmlns:a16="http://schemas.microsoft.com/office/drawing/2014/main" id="{1CE334FD-8A9F-4004-AD57-DD0578C957D1}"/>
              </a:ext>
            </a:extLst>
          </p:cNvPr>
          <p:cNvSpPr>
            <a:spLocks noGrp="1"/>
          </p:cNvSpPr>
          <p:nvPr>
            <p:ph idx="10"/>
          </p:nvPr>
        </p:nvSpPr>
        <p:spPr>
          <a:xfrm>
            <a:off x="831273" y="1870366"/>
            <a:ext cx="10640291" cy="4045528"/>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623763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C867D8-9394-A80B-3145-352AB859860D}"/>
              </a:ext>
            </a:extLst>
          </p:cNvPr>
          <p:cNvSpPr>
            <a:spLocks noGrp="1"/>
          </p:cNvSpPr>
          <p:nvPr>
            <p:ph type="dt" sz="half" idx="10"/>
          </p:nvPr>
        </p:nvSpPr>
        <p:spPr/>
        <p:txBody>
          <a:bodyPr/>
          <a:lstStyle/>
          <a:p>
            <a:fld id="{7DA38F49-B3E2-4BF0-BEC7-C30D34ABBB8D}" type="datetime1">
              <a:rPr lang="en-US" smtClean="0"/>
              <a:t>9/19/2025</a:t>
            </a:fld>
            <a:endParaRPr lang="en-US"/>
          </a:p>
        </p:txBody>
      </p:sp>
      <p:sp>
        <p:nvSpPr>
          <p:cNvPr id="3" name="Footer Placeholder 2">
            <a:extLst>
              <a:ext uri="{FF2B5EF4-FFF2-40B4-BE49-F238E27FC236}">
                <a16:creationId xmlns:a16="http://schemas.microsoft.com/office/drawing/2014/main" id="{81F680A2-E041-A934-9E0C-93743C6E6DA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939FFC8-BAD1-9DD2-FD32-050586A60B08}"/>
              </a:ext>
            </a:extLst>
          </p:cNvPr>
          <p:cNvSpPr>
            <a:spLocks noGrp="1"/>
          </p:cNvSpPr>
          <p:nvPr>
            <p:ph type="sldNum" sz="quarter" idx="12"/>
          </p:nvPr>
        </p:nvSpPr>
        <p:spPr/>
        <p:txBody>
          <a:bodyPr/>
          <a:lstStyle/>
          <a:p>
            <a:fld id="{70C12960-6E85-460F-B6E3-5B82CB31AF3D}" type="slidenum">
              <a:rPr lang="en-US" smtClean="0"/>
              <a:t>‹#›</a:t>
            </a:fld>
            <a:endParaRPr lang="en-US"/>
          </a:p>
        </p:txBody>
      </p:sp>
      <p:pic>
        <p:nvPicPr>
          <p:cNvPr id="6" name="Picture 5">
            <a:extLst>
              <a:ext uri="{FF2B5EF4-FFF2-40B4-BE49-F238E27FC236}">
                <a16:creationId xmlns:a16="http://schemas.microsoft.com/office/drawing/2014/main" id="{4AF45DDE-2742-0F50-2A02-8B12BC700C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362CC6CE-0A39-7524-3B01-067B40FAD03A}"/>
              </a:ext>
            </a:extLst>
          </p:cNvPr>
          <p:cNvSpPr>
            <a:spLocks noGrp="1"/>
          </p:cNvSpPr>
          <p:nvPr>
            <p:ph type="title"/>
          </p:nvPr>
        </p:nvSpPr>
        <p:spPr>
          <a:xfrm>
            <a:off x="831273" y="1025241"/>
            <a:ext cx="10640290" cy="696336"/>
          </a:xfrm>
          <a:prstGeom prst="rect">
            <a:avLst/>
          </a:prstGeom>
        </p:spPr>
        <p:txBody>
          <a:bodyPr anchor="b"/>
          <a:lstStyle>
            <a:lvl1pPr>
              <a:defRPr sz="3600" b="1">
                <a:solidFill>
                  <a:schemeClr val="tx1"/>
                </a:solidFill>
              </a:defRPr>
            </a:lvl1p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0D9E9E44-B7B6-86D0-9957-2D45D6327EE1}"/>
              </a:ext>
            </a:extLst>
          </p:cNvPr>
          <p:cNvSpPr>
            <a:spLocks noGrp="1"/>
          </p:cNvSpPr>
          <p:nvPr>
            <p:ph idx="13"/>
          </p:nvPr>
        </p:nvSpPr>
        <p:spPr>
          <a:xfrm>
            <a:off x="831273" y="1870366"/>
            <a:ext cx="10640291" cy="4045528"/>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611863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F8A480E-E3B8-6D69-DC69-18837EBE36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362CC6CE-0A39-7524-3B01-067B40FAD03A}"/>
              </a:ext>
            </a:extLst>
          </p:cNvPr>
          <p:cNvSpPr>
            <a:spLocks noGrp="1"/>
          </p:cNvSpPr>
          <p:nvPr>
            <p:ph type="title"/>
          </p:nvPr>
        </p:nvSpPr>
        <p:spPr>
          <a:xfrm>
            <a:off x="831273" y="1025241"/>
            <a:ext cx="10640290" cy="696336"/>
          </a:xfrm>
          <a:prstGeom prst="rect">
            <a:avLst/>
          </a:prstGeom>
        </p:spPr>
        <p:txBody>
          <a:bodyPr anchor="b"/>
          <a:lstStyle>
            <a:lvl1pPr>
              <a:defRPr sz="3600" b="1">
                <a:solidFill>
                  <a:schemeClr val="tx1"/>
                </a:solidFill>
              </a:defRPr>
            </a:lvl1p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0D9E9E44-B7B6-86D0-9957-2D45D6327EE1}"/>
              </a:ext>
            </a:extLst>
          </p:cNvPr>
          <p:cNvSpPr>
            <a:spLocks noGrp="1"/>
          </p:cNvSpPr>
          <p:nvPr>
            <p:ph idx="13"/>
          </p:nvPr>
        </p:nvSpPr>
        <p:spPr>
          <a:xfrm>
            <a:off x="831273" y="1870366"/>
            <a:ext cx="10640291" cy="4045528"/>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151494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475D55-C775-E30B-2ED8-11262E0F8F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Content Placeholder 12">
            <a:extLst>
              <a:ext uri="{FF2B5EF4-FFF2-40B4-BE49-F238E27FC236}">
                <a16:creationId xmlns:a16="http://schemas.microsoft.com/office/drawing/2014/main" id="{F09F1E1E-16BF-768A-2232-860446865389}"/>
              </a:ext>
            </a:extLst>
          </p:cNvPr>
          <p:cNvSpPr>
            <a:spLocks noGrp="1"/>
          </p:cNvSpPr>
          <p:nvPr>
            <p:ph sz="quarter" idx="10" hasCustomPrompt="1"/>
          </p:nvPr>
        </p:nvSpPr>
        <p:spPr>
          <a:xfrm>
            <a:off x="734291" y="2285999"/>
            <a:ext cx="5223164" cy="3616037"/>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a:extLst>
              <a:ext uri="{FF2B5EF4-FFF2-40B4-BE49-F238E27FC236}">
                <a16:creationId xmlns:a16="http://schemas.microsoft.com/office/drawing/2014/main" id="{17538587-7C62-9244-54E4-426CEDEDD4B0}"/>
              </a:ext>
            </a:extLst>
          </p:cNvPr>
          <p:cNvSpPr>
            <a:spLocks noGrp="1"/>
          </p:cNvSpPr>
          <p:nvPr>
            <p:ph type="title" hasCustomPrompt="1"/>
          </p:nvPr>
        </p:nvSpPr>
        <p:spPr>
          <a:xfrm>
            <a:off x="734291" y="1191491"/>
            <a:ext cx="10681854" cy="803564"/>
          </a:xfrm>
          <a:prstGeom prst="rect">
            <a:avLst/>
          </a:prstGeom>
        </p:spPr>
        <p:txBody>
          <a:bodyPr anchor="b"/>
          <a:lstStyle>
            <a:lvl1pPr>
              <a:defRPr sz="3600" b="1">
                <a:solidFill>
                  <a:schemeClr val="bg2"/>
                </a:solidFill>
              </a:defRPr>
            </a:lvl1pPr>
          </a:lstStyle>
          <a:p>
            <a:r>
              <a:rPr lang="en-US" dirty="0"/>
              <a:t>Click to edit title style</a:t>
            </a:r>
          </a:p>
        </p:txBody>
      </p:sp>
      <p:sp>
        <p:nvSpPr>
          <p:cNvPr id="13" name="Content Placeholder 12">
            <a:extLst>
              <a:ext uri="{FF2B5EF4-FFF2-40B4-BE49-F238E27FC236}">
                <a16:creationId xmlns:a16="http://schemas.microsoft.com/office/drawing/2014/main" id="{7EBCD2BF-7D48-C1B0-6FFF-F3265282F973}"/>
              </a:ext>
            </a:extLst>
          </p:cNvPr>
          <p:cNvSpPr>
            <a:spLocks noGrp="1"/>
          </p:cNvSpPr>
          <p:nvPr>
            <p:ph sz="quarter" idx="11" hasCustomPrompt="1"/>
          </p:nvPr>
        </p:nvSpPr>
        <p:spPr>
          <a:xfrm>
            <a:off x="6192981" y="2285998"/>
            <a:ext cx="5223164" cy="3616037"/>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303215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BEED6E2-7FDF-BF42-8BB4-B1CE2F0FA4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Picture Placeholder 10">
            <a:extLst>
              <a:ext uri="{FF2B5EF4-FFF2-40B4-BE49-F238E27FC236}">
                <a16:creationId xmlns:a16="http://schemas.microsoft.com/office/drawing/2014/main" id="{74217D7D-8662-FB73-A982-1B3D3F3DE100}"/>
              </a:ext>
            </a:extLst>
          </p:cNvPr>
          <p:cNvSpPr>
            <a:spLocks noGrp="1"/>
          </p:cNvSpPr>
          <p:nvPr>
            <p:ph type="pic" sz="quarter" idx="10"/>
          </p:nvPr>
        </p:nvSpPr>
        <p:spPr>
          <a:xfrm>
            <a:off x="942108" y="2382982"/>
            <a:ext cx="2812473" cy="3186545"/>
          </a:xfrm>
        </p:spPr>
        <p:txBody>
          <a:bodyPr/>
          <a:lstStyle/>
          <a:p>
            <a:r>
              <a:rPr lang="en-US"/>
              <a:t>Click icon to add picture</a:t>
            </a:r>
          </a:p>
        </p:txBody>
      </p:sp>
      <p:sp>
        <p:nvSpPr>
          <p:cNvPr id="12" name="Picture Placeholder 10">
            <a:extLst>
              <a:ext uri="{FF2B5EF4-FFF2-40B4-BE49-F238E27FC236}">
                <a16:creationId xmlns:a16="http://schemas.microsoft.com/office/drawing/2014/main" id="{5581D6CF-B508-5ADF-7F0E-7621FAA0F852}"/>
              </a:ext>
            </a:extLst>
          </p:cNvPr>
          <p:cNvSpPr>
            <a:spLocks noGrp="1"/>
          </p:cNvSpPr>
          <p:nvPr>
            <p:ph type="pic" sz="quarter" idx="11"/>
          </p:nvPr>
        </p:nvSpPr>
        <p:spPr>
          <a:xfrm>
            <a:off x="4696689" y="2382981"/>
            <a:ext cx="2812473" cy="3186545"/>
          </a:xfrm>
        </p:spPr>
        <p:txBody>
          <a:bodyPr/>
          <a:lstStyle/>
          <a:p>
            <a:r>
              <a:rPr lang="en-US"/>
              <a:t>Click icon to add picture</a:t>
            </a:r>
            <a:endParaRPr lang="en-US" dirty="0"/>
          </a:p>
        </p:txBody>
      </p:sp>
      <p:sp>
        <p:nvSpPr>
          <p:cNvPr id="13" name="Picture Placeholder 10">
            <a:extLst>
              <a:ext uri="{FF2B5EF4-FFF2-40B4-BE49-F238E27FC236}">
                <a16:creationId xmlns:a16="http://schemas.microsoft.com/office/drawing/2014/main" id="{4665186B-1EBC-3CC7-F227-D256360F6E18}"/>
              </a:ext>
            </a:extLst>
          </p:cNvPr>
          <p:cNvSpPr>
            <a:spLocks noGrp="1"/>
          </p:cNvSpPr>
          <p:nvPr>
            <p:ph type="pic" sz="quarter" idx="12"/>
          </p:nvPr>
        </p:nvSpPr>
        <p:spPr>
          <a:xfrm>
            <a:off x="8437419" y="2382981"/>
            <a:ext cx="2812473" cy="3186545"/>
          </a:xfrm>
        </p:spPr>
        <p:txBody>
          <a:bodyPr/>
          <a:lstStyle/>
          <a:p>
            <a:r>
              <a:rPr lang="en-US"/>
              <a:t>Click icon to add picture</a:t>
            </a:r>
            <a:endParaRPr lang="en-US" dirty="0"/>
          </a:p>
        </p:txBody>
      </p:sp>
      <p:sp>
        <p:nvSpPr>
          <p:cNvPr id="14" name="Title 1">
            <a:extLst>
              <a:ext uri="{FF2B5EF4-FFF2-40B4-BE49-F238E27FC236}">
                <a16:creationId xmlns:a16="http://schemas.microsoft.com/office/drawing/2014/main" id="{362604B8-A97A-0727-2AB8-7E19726E5C26}"/>
              </a:ext>
            </a:extLst>
          </p:cNvPr>
          <p:cNvSpPr>
            <a:spLocks noGrp="1"/>
          </p:cNvSpPr>
          <p:nvPr>
            <p:ph type="title" hasCustomPrompt="1"/>
          </p:nvPr>
        </p:nvSpPr>
        <p:spPr>
          <a:xfrm>
            <a:off x="734291" y="1066796"/>
            <a:ext cx="10681854" cy="803564"/>
          </a:xfrm>
          <a:prstGeom prst="rect">
            <a:avLst/>
          </a:prstGeom>
        </p:spPr>
        <p:txBody>
          <a:bodyPr anchor="b"/>
          <a:lstStyle>
            <a:lvl1pPr>
              <a:defRPr sz="3600" b="1">
                <a:solidFill>
                  <a:schemeClr val="bg2"/>
                </a:solidFill>
              </a:defRPr>
            </a:lvl1pPr>
          </a:lstStyle>
          <a:p>
            <a:r>
              <a:rPr lang="en-US" dirty="0"/>
              <a:t>Click to edit title style</a:t>
            </a:r>
          </a:p>
        </p:txBody>
      </p:sp>
    </p:spTree>
    <p:extLst>
      <p:ext uri="{BB962C8B-B14F-4D97-AF65-F5344CB8AC3E}">
        <p14:creationId xmlns:p14="http://schemas.microsoft.com/office/powerpoint/2010/main" val="277824913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CA5EDC5-2D54-9E9C-4CCF-5AAB2817E3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1">
            <a:extLst>
              <a:ext uri="{FF2B5EF4-FFF2-40B4-BE49-F238E27FC236}">
                <a16:creationId xmlns:a16="http://schemas.microsoft.com/office/drawing/2014/main" id="{5D89D3F1-47F7-FCA1-D21B-365F151CD5A7}"/>
              </a:ext>
            </a:extLst>
          </p:cNvPr>
          <p:cNvSpPr>
            <a:spLocks noGrp="1"/>
          </p:cNvSpPr>
          <p:nvPr>
            <p:ph type="title" hasCustomPrompt="1"/>
          </p:nvPr>
        </p:nvSpPr>
        <p:spPr>
          <a:xfrm>
            <a:off x="755073" y="1953487"/>
            <a:ext cx="10681854" cy="803564"/>
          </a:xfrm>
          <a:prstGeom prst="rect">
            <a:avLst/>
          </a:prstGeom>
        </p:spPr>
        <p:txBody>
          <a:bodyPr anchor="b"/>
          <a:lstStyle>
            <a:lvl1pPr>
              <a:defRPr sz="3600" b="1">
                <a:solidFill>
                  <a:schemeClr val="bg2"/>
                </a:solidFill>
              </a:defRPr>
            </a:lvl1pPr>
          </a:lstStyle>
          <a:p>
            <a:r>
              <a:rPr lang="en-US" dirty="0"/>
              <a:t>Click to edit title style</a:t>
            </a:r>
          </a:p>
        </p:txBody>
      </p:sp>
      <p:sp>
        <p:nvSpPr>
          <p:cNvPr id="10" name="Content Placeholder 2">
            <a:extLst>
              <a:ext uri="{FF2B5EF4-FFF2-40B4-BE49-F238E27FC236}">
                <a16:creationId xmlns:a16="http://schemas.microsoft.com/office/drawing/2014/main" id="{07DEF532-EBCF-CA6A-9DC0-81FCAFBF2DD5}"/>
              </a:ext>
            </a:extLst>
          </p:cNvPr>
          <p:cNvSpPr>
            <a:spLocks noGrp="1"/>
          </p:cNvSpPr>
          <p:nvPr>
            <p:ph idx="13"/>
          </p:nvPr>
        </p:nvSpPr>
        <p:spPr>
          <a:xfrm>
            <a:off x="755073" y="3061854"/>
            <a:ext cx="10716491" cy="2854039"/>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722927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F70EA83-53DC-D73F-A768-E2060B8DFB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Content Placeholder 12">
            <a:extLst>
              <a:ext uri="{FF2B5EF4-FFF2-40B4-BE49-F238E27FC236}">
                <a16:creationId xmlns:a16="http://schemas.microsoft.com/office/drawing/2014/main" id="{97C90C36-BBF4-1741-5ECE-59442B8101EB}"/>
              </a:ext>
            </a:extLst>
          </p:cNvPr>
          <p:cNvSpPr>
            <a:spLocks noGrp="1"/>
          </p:cNvSpPr>
          <p:nvPr>
            <p:ph sz="quarter" idx="10" hasCustomPrompt="1"/>
          </p:nvPr>
        </p:nvSpPr>
        <p:spPr>
          <a:xfrm>
            <a:off x="484912" y="955964"/>
            <a:ext cx="6179126" cy="4904509"/>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a:extLst>
              <a:ext uri="{FF2B5EF4-FFF2-40B4-BE49-F238E27FC236}">
                <a16:creationId xmlns:a16="http://schemas.microsoft.com/office/drawing/2014/main" id="{185FFD4A-EA1D-A631-E00F-2C432E75A21E}"/>
              </a:ext>
            </a:extLst>
          </p:cNvPr>
          <p:cNvSpPr>
            <a:spLocks noGrp="1"/>
          </p:cNvSpPr>
          <p:nvPr>
            <p:ph type="title" hasCustomPrompt="1"/>
          </p:nvPr>
        </p:nvSpPr>
        <p:spPr>
          <a:xfrm>
            <a:off x="7398328" y="1191491"/>
            <a:ext cx="4059382" cy="1939634"/>
          </a:xfrm>
          <a:prstGeom prst="rect">
            <a:avLst/>
          </a:prstGeom>
        </p:spPr>
        <p:txBody>
          <a:bodyPr anchor="b"/>
          <a:lstStyle>
            <a:lvl1pPr>
              <a:defRPr sz="3600" b="1">
                <a:solidFill>
                  <a:schemeClr val="tx1"/>
                </a:solidFill>
              </a:defRPr>
            </a:lvl1pPr>
          </a:lstStyle>
          <a:p>
            <a:r>
              <a:rPr lang="en-US" dirty="0"/>
              <a:t>Click to edit title style</a:t>
            </a:r>
          </a:p>
        </p:txBody>
      </p:sp>
      <p:sp>
        <p:nvSpPr>
          <p:cNvPr id="11" name="Title 1">
            <a:extLst>
              <a:ext uri="{FF2B5EF4-FFF2-40B4-BE49-F238E27FC236}">
                <a16:creationId xmlns:a16="http://schemas.microsoft.com/office/drawing/2014/main" id="{4EDC35E9-8D1F-20DD-555D-105A1156EB04}"/>
              </a:ext>
            </a:extLst>
          </p:cNvPr>
          <p:cNvSpPr txBox="1">
            <a:spLocks/>
          </p:cNvSpPr>
          <p:nvPr/>
        </p:nvSpPr>
        <p:spPr>
          <a:xfrm>
            <a:off x="7398328" y="3352799"/>
            <a:ext cx="4059382" cy="2507674"/>
          </a:xfrm>
          <a:prstGeom prst="rect">
            <a:avLst/>
          </a:prstGeom>
        </p:spPr>
        <p:txBody>
          <a:bodyPr anchor="t"/>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sz="2800" dirty="0"/>
              <a:t>Click to edit subtitle style</a:t>
            </a:r>
          </a:p>
        </p:txBody>
      </p:sp>
    </p:spTree>
    <p:extLst>
      <p:ext uri="{BB962C8B-B14F-4D97-AF65-F5344CB8AC3E}">
        <p14:creationId xmlns:p14="http://schemas.microsoft.com/office/powerpoint/2010/main" val="427003632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9/19/2025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312885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03B8060-22EC-CC46-4F19-47917C6F05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22063C9-3B0E-1F49-B972-BD881061DE2B}"/>
              </a:ext>
            </a:extLst>
          </p:cNvPr>
          <p:cNvSpPr>
            <a:spLocks noGrp="1"/>
          </p:cNvSpPr>
          <p:nvPr>
            <p:ph type="title"/>
          </p:nvPr>
        </p:nvSpPr>
        <p:spPr>
          <a:xfrm>
            <a:off x="2507673" y="1118610"/>
            <a:ext cx="9116291" cy="696336"/>
          </a:xfrm>
          <a:prstGeom prst="rect">
            <a:avLst/>
          </a:prstGeom>
        </p:spPr>
        <p:txBody>
          <a:bodyPr anchor="b"/>
          <a:lstStyle>
            <a:lvl1pPr>
              <a:defRPr sz="3600"/>
            </a:lvl1pPr>
          </a:lstStyle>
          <a:p>
            <a:r>
              <a:rPr lang="en-US"/>
              <a:t>Click to edit Master title style</a:t>
            </a:r>
          </a:p>
        </p:txBody>
      </p:sp>
      <p:sp>
        <p:nvSpPr>
          <p:cNvPr id="11" name="Content Placeholder 2">
            <a:extLst>
              <a:ext uri="{FF2B5EF4-FFF2-40B4-BE49-F238E27FC236}">
                <a16:creationId xmlns:a16="http://schemas.microsoft.com/office/drawing/2014/main" id="{B8C56A07-8209-2A21-1539-919C811E138F}"/>
              </a:ext>
            </a:extLst>
          </p:cNvPr>
          <p:cNvSpPr>
            <a:spLocks noGrp="1"/>
          </p:cNvSpPr>
          <p:nvPr>
            <p:ph idx="10"/>
          </p:nvPr>
        </p:nvSpPr>
        <p:spPr>
          <a:xfrm>
            <a:off x="2507672" y="2011941"/>
            <a:ext cx="9116291" cy="4097914"/>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852958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64CAFC-5FB6-C492-1D7D-81D39D06B2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22063C9-3B0E-1F49-B972-BD881061DE2B}"/>
              </a:ext>
            </a:extLst>
          </p:cNvPr>
          <p:cNvSpPr>
            <a:spLocks noGrp="1"/>
          </p:cNvSpPr>
          <p:nvPr>
            <p:ph type="title"/>
          </p:nvPr>
        </p:nvSpPr>
        <p:spPr>
          <a:xfrm>
            <a:off x="2507673" y="1118610"/>
            <a:ext cx="9116291" cy="696336"/>
          </a:xfrm>
          <a:prstGeom prst="rect">
            <a:avLst/>
          </a:prstGeom>
        </p:spPr>
        <p:txBody>
          <a:bodyPr anchor="b"/>
          <a:lstStyle>
            <a:lvl1pPr>
              <a:defRPr sz="3600"/>
            </a:lvl1pPr>
          </a:lstStyle>
          <a:p>
            <a:r>
              <a:rPr lang="en-US"/>
              <a:t>Click to edit Master title style</a:t>
            </a:r>
          </a:p>
        </p:txBody>
      </p:sp>
      <p:sp>
        <p:nvSpPr>
          <p:cNvPr id="11" name="Content Placeholder 2">
            <a:extLst>
              <a:ext uri="{FF2B5EF4-FFF2-40B4-BE49-F238E27FC236}">
                <a16:creationId xmlns:a16="http://schemas.microsoft.com/office/drawing/2014/main" id="{B8C56A07-8209-2A21-1539-919C811E138F}"/>
              </a:ext>
            </a:extLst>
          </p:cNvPr>
          <p:cNvSpPr>
            <a:spLocks noGrp="1"/>
          </p:cNvSpPr>
          <p:nvPr>
            <p:ph idx="10"/>
          </p:nvPr>
        </p:nvSpPr>
        <p:spPr>
          <a:xfrm>
            <a:off x="2507672" y="2011941"/>
            <a:ext cx="9116291" cy="4097914"/>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433017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bg>
      <p:bgRef idx="1001">
        <a:schemeClr val="bg1"/>
      </p:bgRef>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A98EF38-CAF7-1721-915B-0A766D9518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3" name="Title 1">
            <a:extLst>
              <a:ext uri="{FF2B5EF4-FFF2-40B4-BE49-F238E27FC236}">
                <a16:creationId xmlns:a16="http://schemas.microsoft.com/office/drawing/2014/main" id="{71BC6E80-DD75-2CF1-BC92-B787495A759E}"/>
              </a:ext>
            </a:extLst>
          </p:cNvPr>
          <p:cNvSpPr>
            <a:spLocks noGrp="1"/>
          </p:cNvSpPr>
          <p:nvPr>
            <p:ph type="title"/>
          </p:nvPr>
        </p:nvSpPr>
        <p:spPr>
          <a:xfrm>
            <a:off x="831273" y="748145"/>
            <a:ext cx="9753600" cy="696336"/>
          </a:xfrm>
          <a:prstGeom prst="rect">
            <a:avLst/>
          </a:prstGeom>
        </p:spPr>
        <p:txBody>
          <a:bodyPr anchor="b"/>
          <a:lstStyle>
            <a:lvl1pPr>
              <a:defRPr sz="3600">
                <a:solidFill>
                  <a:schemeClr val="bg2"/>
                </a:solidFill>
              </a:defRPr>
            </a:lvl1pPr>
          </a:lstStyle>
          <a:p>
            <a:r>
              <a:rPr lang="en-US"/>
              <a:t>Click to edit Master title style</a:t>
            </a:r>
            <a:endParaRPr lang="en-US" dirty="0"/>
          </a:p>
        </p:txBody>
      </p:sp>
      <p:sp>
        <p:nvSpPr>
          <p:cNvPr id="24" name="Content Placeholder 2">
            <a:extLst>
              <a:ext uri="{FF2B5EF4-FFF2-40B4-BE49-F238E27FC236}">
                <a16:creationId xmlns:a16="http://schemas.microsoft.com/office/drawing/2014/main" id="{61D63C7F-12BA-1525-A78F-A7177D02ACCF}"/>
              </a:ext>
            </a:extLst>
          </p:cNvPr>
          <p:cNvSpPr>
            <a:spLocks noGrp="1"/>
          </p:cNvSpPr>
          <p:nvPr>
            <p:ph idx="10"/>
          </p:nvPr>
        </p:nvSpPr>
        <p:spPr>
          <a:xfrm>
            <a:off x="831273" y="1734850"/>
            <a:ext cx="10640291" cy="4097914"/>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3117500"/>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and Content">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E6AACD-9454-91DB-A0A1-49C3854ED7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3" name="Title 1">
            <a:extLst>
              <a:ext uri="{FF2B5EF4-FFF2-40B4-BE49-F238E27FC236}">
                <a16:creationId xmlns:a16="http://schemas.microsoft.com/office/drawing/2014/main" id="{71BC6E80-DD75-2CF1-BC92-B787495A759E}"/>
              </a:ext>
            </a:extLst>
          </p:cNvPr>
          <p:cNvSpPr>
            <a:spLocks noGrp="1"/>
          </p:cNvSpPr>
          <p:nvPr>
            <p:ph type="title"/>
          </p:nvPr>
        </p:nvSpPr>
        <p:spPr>
          <a:xfrm>
            <a:off x="831273" y="748145"/>
            <a:ext cx="9753600" cy="696336"/>
          </a:xfrm>
          <a:prstGeom prst="rect">
            <a:avLst/>
          </a:prstGeom>
        </p:spPr>
        <p:txBody>
          <a:bodyPr anchor="b"/>
          <a:lstStyle>
            <a:lvl1pPr>
              <a:defRPr sz="3600">
                <a:solidFill>
                  <a:schemeClr val="bg2"/>
                </a:solidFill>
              </a:defRPr>
            </a:lvl1pPr>
          </a:lstStyle>
          <a:p>
            <a:r>
              <a:rPr lang="en-US"/>
              <a:t>Click to edit Master title style</a:t>
            </a:r>
            <a:endParaRPr lang="en-US" dirty="0"/>
          </a:p>
        </p:txBody>
      </p:sp>
      <p:sp>
        <p:nvSpPr>
          <p:cNvPr id="24" name="Content Placeholder 2">
            <a:extLst>
              <a:ext uri="{FF2B5EF4-FFF2-40B4-BE49-F238E27FC236}">
                <a16:creationId xmlns:a16="http://schemas.microsoft.com/office/drawing/2014/main" id="{61D63C7F-12BA-1525-A78F-A7177D02ACCF}"/>
              </a:ext>
            </a:extLst>
          </p:cNvPr>
          <p:cNvSpPr>
            <a:spLocks noGrp="1"/>
          </p:cNvSpPr>
          <p:nvPr>
            <p:ph idx="10"/>
          </p:nvPr>
        </p:nvSpPr>
        <p:spPr>
          <a:xfrm>
            <a:off x="831273" y="1734850"/>
            <a:ext cx="10640291" cy="4097914"/>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7580062"/>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B0F7F05-629E-5446-DDD1-0247EF0F29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19709" cy="6858000"/>
          </a:xfrm>
          <a:prstGeom prst="rect">
            <a:avLst/>
          </a:prstGeom>
        </p:spPr>
      </p:pic>
      <p:sp>
        <p:nvSpPr>
          <p:cNvPr id="10" name="Title 1">
            <a:extLst>
              <a:ext uri="{FF2B5EF4-FFF2-40B4-BE49-F238E27FC236}">
                <a16:creationId xmlns:a16="http://schemas.microsoft.com/office/drawing/2014/main" id="{B531A5E3-2121-07D1-D024-78ACE4542A52}"/>
              </a:ext>
            </a:extLst>
          </p:cNvPr>
          <p:cNvSpPr>
            <a:spLocks noGrp="1"/>
          </p:cNvSpPr>
          <p:nvPr>
            <p:ph type="title"/>
          </p:nvPr>
        </p:nvSpPr>
        <p:spPr>
          <a:xfrm>
            <a:off x="831273" y="942111"/>
            <a:ext cx="10640290" cy="696336"/>
          </a:xfrm>
          <a:prstGeom prst="rect">
            <a:avLst/>
          </a:prstGeom>
        </p:spPr>
        <p:txBody>
          <a:bodyPr anchor="b"/>
          <a:lstStyle>
            <a:lvl1pPr>
              <a:defRPr sz="3600" b="1">
                <a:solidFill>
                  <a:schemeClr val="tx1"/>
                </a:solidFill>
              </a:defRPr>
            </a:lvl1pPr>
          </a:lstStyle>
          <a:p>
            <a:r>
              <a:rPr lang="en-US"/>
              <a:t>Click to edit Master title style</a:t>
            </a:r>
            <a:endParaRPr lang="en-US" dirty="0"/>
          </a:p>
        </p:txBody>
      </p:sp>
      <p:sp>
        <p:nvSpPr>
          <p:cNvPr id="11" name="Content Placeholder 2">
            <a:extLst>
              <a:ext uri="{FF2B5EF4-FFF2-40B4-BE49-F238E27FC236}">
                <a16:creationId xmlns:a16="http://schemas.microsoft.com/office/drawing/2014/main" id="{11938241-982A-FD56-BB64-EDE42409F455}"/>
              </a:ext>
            </a:extLst>
          </p:cNvPr>
          <p:cNvSpPr>
            <a:spLocks noGrp="1"/>
          </p:cNvSpPr>
          <p:nvPr>
            <p:ph idx="10"/>
          </p:nvPr>
        </p:nvSpPr>
        <p:spPr>
          <a:xfrm>
            <a:off x="831273" y="1787236"/>
            <a:ext cx="10640291" cy="4045528"/>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455628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DFF164-9940-BE33-F0DC-6F1D7FFB41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B531A5E3-2121-07D1-D024-78ACE4542A52}"/>
              </a:ext>
            </a:extLst>
          </p:cNvPr>
          <p:cNvSpPr>
            <a:spLocks noGrp="1"/>
          </p:cNvSpPr>
          <p:nvPr>
            <p:ph type="title"/>
          </p:nvPr>
        </p:nvSpPr>
        <p:spPr>
          <a:xfrm>
            <a:off x="831273" y="942111"/>
            <a:ext cx="10640290" cy="696336"/>
          </a:xfrm>
          <a:prstGeom prst="rect">
            <a:avLst/>
          </a:prstGeom>
        </p:spPr>
        <p:txBody>
          <a:bodyPr anchor="b"/>
          <a:lstStyle>
            <a:lvl1pPr>
              <a:defRPr sz="3600" b="1">
                <a:solidFill>
                  <a:schemeClr val="tx1"/>
                </a:solidFill>
              </a:defRPr>
            </a:lvl1pPr>
          </a:lstStyle>
          <a:p>
            <a:r>
              <a:rPr lang="en-US"/>
              <a:t>Click to edit Master title style</a:t>
            </a:r>
            <a:endParaRPr lang="en-US" dirty="0"/>
          </a:p>
        </p:txBody>
      </p:sp>
      <p:sp>
        <p:nvSpPr>
          <p:cNvPr id="11" name="Content Placeholder 2">
            <a:extLst>
              <a:ext uri="{FF2B5EF4-FFF2-40B4-BE49-F238E27FC236}">
                <a16:creationId xmlns:a16="http://schemas.microsoft.com/office/drawing/2014/main" id="{11938241-982A-FD56-BB64-EDE42409F455}"/>
              </a:ext>
            </a:extLst>
          </p:cNvPr>
          <p:cNvSpPr>
            <a:spLocks noGrp="1"/>
          </p:cNvSpPr>
          <p:nvPr>
            <p:ph idx="10"/>
          </p:nvPr>
        </p:nvSpPr>
        <p:spPr>
          <a:xfrm>
            <a:off x="831273" y="1787236"/>
            <a:ext cx="10640291" cy="4045528"/>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706938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3D308CC-C810-3E9B-1C2F-4736971D43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Content Placeholder 12">
            <a:extLst>
              <a:ext uri="{FF2B5EF4-FFF2-40B4-BE49-F238E27FC236}">
                <a16:creationId xmlns:a16="http://schemas.microsoft.com/office/drawing/2014/main" id="{1F40BBFC-16C5-66C8-2942-6C8916D54023}"/>
              </a:ext>
            </a:extLst>
          </p:cNvPr>
          <p:cNvSpPr>
            <a:spLocks noGrp="1"/>
          </p:cNvSpPr>
          <p:nvPr>
            <p:ph sz="quarter" idx="10" hasCustomPrompt="1"/>
          </p:nvPr>
        </p:nvSpPr>
        <p:spPr>
          <a:xfrm>
            <a:off x="5278583" y="1191491"/>
            <a:ext cx="6179126" cy="4668982"/>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tle 1">
            <a:extLst>
              <a:ext uri="{FF2B5EF4-FFF2-40B4-BE49-F238E27FC236}">
                <a16:creationId xmlns:a16="http://schemas.microsoft.com/office/drawing/2014/main" id="{84A672E0-9B16-7AA1-8CE3-933EA1E76B7C}"/>
              </a:ext>
            </a:extLst>
          </p:cNvPr>
          <p:cNvSpPr>
            <a:spLocks noGrp="1"/>
          </p:cNvSpPr>
          <p:nvPr>
            <p:ph type="title" hasCustomPrompt="1"/>
          </p:nvPr>
        </p:nvSpPr>
        <p:spPr>
          <a:xfrm>
            <a:off x="734291" y="1191491"/>
            <a:ext cx="3422073" cy="1939634"/>
          </a:xfrm>
          <a:prstGeom prst="rect">
            <a:avLst/>
          </a:prstGeom>
        </p:spPr>
        <p:txBody>
          <a:bodyPr anchor="b"/>
          <a:lstStyle>
            <a:lvl1pPr>
              <a:defRPr sz="3600" b="1">
                <a:solidFill>
                  <a:schemeClr val="tx1"/>
                </a:solidFill>
              </a:defRPr>
            </a:lvl1pPr>
          </a:lstStyle>
          <a:p>
            <a:r>
              <a:rPr lang="en-US" dirty="0"/>
              <a:t>Click to edit title style</a:t>
            </a:r>
          </a:p>
        </p:txBody>
      </p:sp>
      <p:sp>
        <p:nvSpPr>
          <p:cNvPr id="15" name="Title 1">
            <a:extLst>
              <a:ext uri="{FF2B5EF4-FFF2-40B4-BE49-F238E27FC236}">
                <a16:creationId xmlns:a16="http://schemas.microsoft.com/office/drawing/2014/main" id="{41177057-1832-1C04-09A1-EF6CA993585D}"/>
              </a:ext>
            </a:extLst>
          </p:cNvPr>
          <p:cNvSpPr txBox="1">
            <a:spLocks/>
          </p:cNvSpPr>
          <p:nvPr/>
        </p:nvSpPr>
        <p:spPr>
          <a:xfrm>
            <a:off x="734290" y="3352799"/>
            <a:ext cx="3422073" cy="2507674"/>
          </a:xfrm>
          <a:prstGeom prst="rect">
            <a:avLst/>
          </a:prstGeom>
        </p:spPr>
        <p:txBody>
          <a:bodyPr anchor="t"/>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sz="2800" dirty="0"/>
              <a:t>Click to edit subtitle style</a:t>
            </a:r>
          </a:p>
        </p:txBody>
      </p:sp>
    </p:spTree>
    <p:extLst>
      <p:ext uri="{BB962C8B-B14F-4D97-AF65-F5344CB8AC3E}">
        <p14:creationId xmlns:p14="http://schemas.microsoft.com/office/powerpoint/2010/main" val="365576287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970F365-F020-6145-8AF3-5E065FD12C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8DA5DB8A-2637-C4D9-BAFE-48F49236A0AC}"/>
              </a:ext>
            </a:extLst>
          </p:cNvPr>
          <p:cNvSpPr>
            <a:spLocks noGrp="1"/>
          </p:cNvSpPr>
          <p:nvPr>
            <p:ph type="title"/>
          </p:nvPr>
        </p:nvSpPr>
        <p:spPr>
          <a:xfrm>
            <a:off x="831273" y="1025241"/>
            <a:ext cx="10640290" cy="696336"/>
          </a:xfrm>
          <a:prstGeom prst="rect">
            <a:avLst/>
          </a:prstGeom>
        </p:spPr>
        <p:txBody>
          <a:bodyPr anchor="b"/>
          <a:lstStyle>
            <a:lvl1pPr>
              <a:defRPr sz="3600" b="1">
                <a:solidFill>
                  <a:schemeClr val="tx1"/>
                </a:solidFill>
              </a:defRPr>
            </a:lvl1pPr>
          </a:lstStyle>
          <a:p>
            <a:r>
              <a:rPr lang="en-US"/>
              <a:t>Click to edit Master title style</a:t>
            </a:r>
            <a:endParaRPr lang="en-US" dirty="0"/>
          </a:p>
        </p:txBody>
      </p:sp>
      <p:sp>
        <p:nvSpPr>
          <p:cNvPr id="9" name="Content Placeholder 2">
            <a:extLst>
              <a:ext uri="{FF2B5EF4-FFF2-40B4-BE49-F238E27FC236}">
                <a16:creationId xmlns:a16="http://schemas.microsoft.com/office/drawing/2014/main" id="{1CE334FD-8A9F-4004-AD57-DD0578C957D1}"/>
              </a:ext>
            </a:extLst>
          </p:cNvPr>
          <p:cNvSpPr>
            <a:spLocks noGrp="1"/>
          </p:cNvSpPr>
          <p:nvPr>
            <p:ph idx="10"/>
          </p:nvPr>
        </p:nvSpPr>
        <p:spPr>
          <a:xfrm>
            <a:off x="831273" y="1870366"/>
            <a:ext cx="10640291" cy="4045528"/>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895925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B004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19F8953-04C6-894A-1017-8AA5F60421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7D54BF-4019-D14F-8F45-EB65F01269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A38F49-B3E2-4BF0-BEC7-C30D34ABBB8D}" type="datetime1">
              <a:rPr lang="en-US" smtClean="0"/>
              <a:t>9/19/2025</a:t>
            </a:fld>
            <a:endParaRPr lang="en-US"/>
          </a:p>
        </p:txBody>
      </p:sp>
      <p:sp>
        <p:nvSpPr>
          <p:cNvPr id="5" name="Footer Placeholder 4">
            <a:extLst>
              <a:ext uri="{FF2B5EF4-FFF2-40B4-BE49-F238E27FC236}">
                <a16:creationId xmlns:a16="http://schemas.microsoft.com/office/drawing/2014/main" id="{544178AE-39F2-682F-F133-6D9931FDC4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929C239-BD79-24D8-DCFD-AD304365EC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C12960-6E85-460F-B6E3-5B82CB31AF3D}" type="slidenum">
              <a:rPr lang="en-US" smtClean="0"/>
              <a:t>‹#›</a:t>
            </a:fld>
            <a:endParaRPr lang="en-US"/>
          </a:p>
        </p:txBody>
      </p:sp>
    </p:spTree>
    <p:extLst>
      <p:ext uri="{BB962C8B-B14F-4D97-AF65-F5344CB8AC3E}">
        <p14:creationId xmlns:p14="http://schemas.microsoft.com/office/powerpoint/2010/main" val="379720851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4.xml" /></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 /><Relationship Id="rId7" Type="http://schemas.microsoft.com/office/2007/relationships/diagramDrawing" Target="../diagrams/drawing1.xml" /><Relationship Id="rId2" Type="http://schemas.openxmlformats.org/officeDocument/2006/relationships/notesSlide" Target="../notesSlides/notesSlide4.xml" /><Relationship Id="rId1" Type="http://schemas.openxmlformats.org/officeDocument/2006/relationships/slideLayout" Target="../slideLayouts/slideLayout2.xml" /><Relationship Id="rId6" Type="http://schemas.openxmlformats.org/officeDocument/2006/relationships/diagramColors" Target="../diagrams/colors1.xml" /><Relationship Id="rId5" Type="http://schemas.openxmlformats.org/officeDocument/2006/relationships/diagramQuickStyle" Target="../diagrams/quickStyle1.xml" /><Relationship Id="rId4" Type="http://schemas.openxmlformats.org/officeDocument/2006/relationships/diagramLayout" Target="../diagrams/layout1.xml" /></Relationships>
</file>

<file path=ppt/slides/_rels/slide12.xml.rels><?xml version="1.0" encoding="UTF-8" standalone="yes"?>
<Relationships xmlns="http://schemas.openxmlformats.org/package/2006/relationships"><Relationship Id="rId2" Type="http://schemas.openxmlformats.org/officeDocument/2006/relationships/image" Target="../media/image36.jpeg" /><Relationship Id="rId1" Type="http://schemas.openxmlformats.org/officeDocument/2006/relationships/slideLayout" Target="../slideLayouts/slideLayout17.xml" /></Relationships>
</file>

<file path=ppt/slides/_rels/slide13.xml.rels><?xml version="1.0" encoding="UTF-8" standalone="yes"?>
<Relationships xmlns="http://schemas.openxmlformats.org/package/2006/relationships"><Relationship Id="rId2" Type="http://schemas.openxmlformats.org/officeDocument/2006/relationships/image" Target="../media/image37.jpeg" /><Relationship Id="rId1" Type="http://schemas.openxmlformats.org/officeDocument/2006/relationships/slideLayout" Target="../slideLayouts/slideLayout17.xml" /></Relationships>
</file>

<file path=ppt/slides/_rels/slide14.xml.rels><?xml version="1.0" encoding="UTF-8" standalone="yes"?>
<Relationships xmlns="http://schemas.openxmlformats.org/package/2006/relationships"><Relationship Id="rId3" Type="http://schemas.openxmlformats.org/officeDocument/2006/relationships/image" Target="../media/image38.png" /><Relationship Id="rId2" Type="http://schemas.openxmlformats.org/officeDocument/2006/relationships/notesSlide" Target="../notesSlides/notesSlide5.xml" /><Relationship Id="rId1" Type="http://schemas.openxmlformats.org/officeDocument/2006/relationships/slideLayout" Target="../slideLayouts/slideLayout4.xml" /></Relationships>
</file>

<file path=ppt/slides/_rels/slide15.xml.rels><?xml version="1.0" encoding="UTF-8" standalone="yes"?>
<Relationships xmlns="http://schemas.openxmlformats.org/package/2006/relationships"><Relationship Id="rId2" Type="http://schemas.openxmlformats.org/officeDocument/2006/relationships/image" Target="../media/image39.png" /><Relationship Id="rId1" Type="http://schemas.openxmlformats.org/officeDocument/2006/relationships/slideLayout" Target="../slideLayouts/slideLayout13.xml" /></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3" Type="http://schemas.openxmlformats.org/officeDocument/2006/relationships/image" Target="../media/image40.png" /><Relationship Id="rId2" Type="http://schemas.openxmlformats.org/officeDocument/2006/relationships/notesSlide" Target="../notesSlides/notesSlide7.xml"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2" Type="http://schemas.openxmlformats.org/officeDocument/2006/relationships/image" Target="../media/image41.png" /><Relationship Id="rId1" Type="http://schemas.openxmlformats.org/officeDocument/2006/relationships/slideLayout" Target="../slideLayouts/slideLayout3.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 /></Relationships>
</file>

<file path=ppt/slides/_rels/slide20.xml.rels><?xml version="1.0" encoding="UTF-8" standalone="yes"?>
<Relationships xmlns="http://schemas.openxmlformats.org/package/2006/relationships"><Relationship Id="rId3" Type="http://schemas.openxmlformats.org/officeDocument/2006/relationships/image" Target="../media/image43.png" /><Relationship Id="rId2" Type="http://schemas.openxmlformats.org/officeDocument/2006/relationships/image" Target="../media/image42.png" /><Relationship Id="rId1" Type="http://schemas.openxmlformats.org/officeDocument/2006/relationships/slideLayout" Target="../slideLayouts/slideLayout3.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 /><Relationship Id="rId2" Type="http://schemas.openxmlformats.org/officeDocument/2006/relationships/diagramData" Target="../diagrams/data2.xml" /><Relationship Id="rId1" Type="http://schemas.openxmlformats.org/officeDocument/2006/relationships/slideLayout" Target="../slideLayouts/slideLayout3.xml" /><Relationship Id="rId6" Type="http://schemas.microsoft.com/office/2007/relationships/diagramDrawing" Target="../diagrams/drawing2.xml" /><Relationship Id="rId5" Type="http://schemas.openxmlformats.org/officeDocument/2006/relationships/diagramColors" Target="../diagrams/colors2.xml" /><Relationship Id="rId4" Type="http://schemas.openxmlformats.org/officeDocument/2006/relationships/diagramQuickStyle" Target="../diagrams/quickStyle2.xml" /></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3.xml" /><Relationship Id="rId7" Type="http://schemas.microsoft.com/office/2007/relationships/diagramDrawing" Target="../diagrams/drawing3.xml" /><Relationship Id="rId2" Type="http://schemas.openxmlformats.org/officeDocument/2006/relationships/notesSlide" Target="../notesSlides/notesSlide8.xml" /><Relationship Id="rId1" Type="http://schemas.openxmlformats.org/officeDocument/2006/relationships/slideLayout" Target="../slideLayouts/slideLayout4.xml" /><Relationship Id="rId6" Type="http://schemas.openxmlformats.org/officeDocument/2006/relationships/diagramColors" Target="../diagrams/colors3.xml" /><Relationship Id="rId5" Type="http://schemas.openxmlformats.org/officeDocument/2006/relationships/diagramQuickStyle" Target="../diagrams/quickStyle3.xml" /><Relationship Id="rId4" Type="http://schemas.openxmlformats.org/officeDocument/2006/relationships/diagramLayout" Target="../diagrams/layout3.xml" /></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4.xml" /><Relationship Id="rId2" Type="http://schemas.openxmlformats.org/officeDocument/2006/relationships/diagramData" Target="../diagrams/data4.xml" /><Relationship Id="rId1" Type="http://schemas.openxmlformats.org/officeDocument/2006/relationships/slideLayout" Target="../slideLayouts/slideLayout4.xml" /><Relationship Id="rId6" Type="http://schemas.microsoft.com/office/2007/relationships/diagramDrawing" Target="../diagrams/drawing4.xml" /><Relationship Id="rId5" Type="http://schemas.openxmlformats.org/officeDocument/2006/relationships/diagramColors" Target="../diagrams/colors4.xml" /><Relationship Id="rId4" Type="http://schemas.openxmlformats.org/officeDocument/2006/relationships/diagramQuickStyle" Target="../diagrams/quickStyle4.xml" /></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3.xml" /></Relationships>
</file>

<file path=ppt/slides/_rels/slide26.xml.rels><?xml version="1.0" encoding="UTF-8" standalone="yes"?>
<Relationships xmlns="http://schemas.openxmlformats.org/package/2006/relationships"><Relationship Id="rId3" Type="http://schemas.openxmlformats.org/officeDocument/2006/relationships/image" Target="../media/image43.png" /><Relationship Id="rId2" Type="http://schemas.openxmlformats.org/officeDocument/2006/relationships/image" Target="../media/image42.png" /><Relationship Id="rId1" Type="http://schemas.openxmlformats.org/officeDocument/2006/relationships/slideLayout" Target="../slideLayouts/slideLayout3.xml" /></Relationships>
</file>

<file path=ppt/slides/_rels/slide27.xml.rels><?xml version="1.0" encoding="UTF-8" standalone="yes"?>
<Relationships xmlns="http://schemas.openxmlformats.org/package/2006/relationships"><Relationship Id="rId2" Type="http://schemas.openxmlformats.org/officeDocument/2006/relationships/image" Target="../media/image54.png" /><Relationship Id="rId1" Type="http://schemas.openxmlformats.org/officeDocument/2006/relationships/slideLayout" Target="../slideLayouts/slideLayout9.xml" /></Relationships>
</file>

<file path=ppt/slides/_rels/slide28.xml.rels><?xml version="1.0" encoding="UTF-8" standalone="yes"?>
<Relationships xmlns="http://schemas.openxmlformats.org/package/2006/relationships"><Relationship Id="rId3" Type="http://schemas.openxmlformats.org/officeDocument/2006/relationships/hyperlink" Target="https://satijalab.org/seurat/" TargetMode="External" /><Relationship Id="rId2" Type="http://schemas.openxmlformats.org/officeDocument/2006/relationships/hyperlink" Target="https://doi.org/10.1038/s12276-018-0071-8" TargetMode="External" /><Relationship Id="rId1" Type="http://schemas.openxmlformats.org/officeDocument/2006/relationships/slideLayout" Target="../slideLayouts/slideLayout9.xml" /><Relationship Id="rId4" Type="http://schemas.openxmlformats.org/officeDocument/2006/relationships/hyperlink" Target="https://doi.org/10.15252/msb.20188746" TargetMode="External" /></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13.xml" /></Relationships>
</file>

<file path=ppt/slides/_rels/slide4.xml.rels><?xml version="1.0" encoding="UTF-8" standalone="yes"?>
<Relationships xmlns="http://schemas.openxmlformats.org/package/2006/relationships"><Relationship Id="rId3" Type="http://schemas.openxmlformats.org/officeDocument/2006/relationships/image" Target="../media/image19.jpeg" /><Relationship Id="rId2" Type="http://schemas.openxmlformats.org/officeDocument/2006/relationships/image" Target="../media/image18.jpeg" /><Relationship Id="rId1" Type="http://schemas.openxmlformats.org/officeDocument/2006/relationships/slideLayout" Target="../slideLayouts/slideLayout17.xml" /></Relationships>
</file>

<file path=ppt/slides/_rels/slide5.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10.xml" /></Relationships>
</file>

<file path=ppt/slides/_rels/slide6.xml.rels><?xml version="1.0" encoding="UTF-8" standalone="yes"?>
<Relationships xmlns="http://schemas.openxmlformats.org/package/2006/relationships"><Relationship Id="rId3" Type="http://schemas.openxmlformats.org/officeDocument/2006/relationships/image" Target="../media/image21.jpeg" /><Relationship Id="rId2" Type="http://schemas.openxmlformats.org/officeDocument/2006/relationships/notesSlide" Target="../notesSlides/notesSlide1.xml" /><Relationship Id="rId1" Type="http://schemas.openxmlformats.org/officeDocument/2006/relationships/slideLayout" Target="../slideLayouts/slideLayout4.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 /></Relationships>
</file>

<file path=ppt/slides/_rels/slide8.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notesSlide" Target="../notesSlides/notesSlide2.xml" /><Relationship Id="rId1" Type="http://schemas.openxmlformats.org/officeDocument/2006/relationships/slideLayout" Target="../slideLayouts/slideLayout13.xml" /></Relationships>
</file>

<file path=ppt/slides/_rels/slide9.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hyperlink" Target="https://doi.org/10.1126/science.aad0501" TargetMode="External" /><Relationship Id="rId1" Type="http://schemas.openxmlformats.org/officeDocument/2006/relationships/slideLayout" Target="../slideLayouts/slideLayout13.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27A50BD-7FEF-2836-57C6-FB72AC5A4E14}"/>
              </a:ext>
            </a:extLst>
          </p:cNvPr>
          <p:cNvSpPr>
            <a:spLocks noGrp="1"/>
          </p:cNvSpPr>
          <p:nvPr>
            <p:ph type="subTitle" idx="1"/>
          </p:nvPr>
        </p:nvSpPr>
        <p:spPr/>
        <p:txBody>
          <a:bodyPr anchor="t">
            <a:normAutofit/>
          </a:bodyPr>
          <a:lstStyle/>
          <a:p>
            <a:r>
              <a:rPr lang="en-US" dirty="0">
                <a:solidFill>
                  <a:schemeClr val="bg1"/>
                </a:solidFill>
              </a:rPr>
              <a:t>Ardo Sanjaya, MD., PhD</a:t>
            </a:r>
          </a:p>
        </p:txBody>
      </p:sp>
      <p:sp>
        <p:nvSpPr>
          <p:cNvPr id="2" name="Title 1">
            <a:extLst>
              <a:ext uri="{FF2B5EF4-FFF2-40B4-BE49-F238E27FC236}">
                <a16:creationId xmlns:a16="http://schemas.microsoft.com/office/drawing/2014/main" id="{5FFDC66C-5928-919B-7C99-466DBA3E58FD}"/>
              </a:ext>
            </a:extLst>
          </p:cNvPr>
          <p:cNvSpPr>
            <a:spLocks noGrp="1"/>
          </p:cNvSpPr>
          <p:nvPr>
            <p:ph type="title"/>
          </p:nvPr>
        </p:nvSpPr>
        <p:spPr/>
        <p:txBody>
          <a:bodyPr anchor="t">
            <a:normAutofit fontScale="90000"/>
          </a:bodyPr>
          <a:lstStyle/>
          <a:p>
            <a:r>
              <a:rPr lang="en-US" sz="5000" dirty="0">
                <a:solidFill>
                  <a:srgbClr val="FFFFFF"/>
                </a:solidFill>
              </a:rPr>
              <a:t>Foundations of Single‑Cell Transcriptomics</a:t>
            </a:r>
          </a:p>
        </p:txBody>
      </p:sp>
    </p:spTree>
    <p:extLst>
      <p:ext uri="{BB962C8B-B14F-4D97-AF65-F5344CB8AC3E}">
        <p14:creationId xmlns:p14="http://schemas.microsoft.com/office/powerpoint/2010/main" val="325550464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C09AC-7A98-0D75-5862-E78C3EE0C7DB}"/>
              </a:ext>
            </a:extLst>
          </p:cNvPr>
          <p:cNvSpPr>
            <a:spLocks noGrp="1"/>
          </p:cNvSpPr>
          <p:nvPr>
            <p:ph type="title"/>
          </p:nvPr>
        </p:nvSpPr>
        <p:spPr/>
        <p:txBody>
          <a:bodyPr/>
          <a:lstStyle/>
          <a:p>
            <a:r>
              <a:rPr lang="en-US" dirty="0"/>
              <a:t>Overview of </a:t>
            </a:r>
            <a:r>
              <a:rPr lang="en-US" dirty="0" err="1"/>
              <a:t>scRNA</a:t>
            </a:r>
            <a:r>
              <a:rPr lang="en-US" dirty="0"/>
              <a:t>‑seq technologies</a:t>
            </a:r>
          </a:p>
        </p:txBody>
      </p:sp>
      <p:sp>
        <p:nvSpPr>
          <p:cNvPr id="4" name="Content Placeholder 3">
            <a:extLst>
              <a:ext uri="{FF2B5EF4-FFF2-40B4-BE49-F238E27FC236}">
                <a16:creationId xmlns:a16="http://schemas.microsoft.com/office/drawing/2014/main" id="{7F1EAC95-A039-3355-21B8-E6C7032193E5}"/>
              </a:ext>
            </a:extLst>
          </p:cNvPr>
          <p:cNvSpPr>
            <a:spLocks noGrp="1"/>
          </p:cNvSpPr>
          <p:nvPr>
            <p:ph idx="10"/>
          </p:nvPr>
        </p:nvSpPr>
        <p:spPr/>
        <p:txBody>
          <a:bodyPr>
            <a:normAutofit/>
          </a:bodyPr>
          <a:lstStyle/>
          <a:p>
            <a:pPr marL="0" indent="0">
              <a:buNone/>
            </a:pPr>
            <a:r>
              <a:rPr lang="en-US" b="1" dirty="0"/>
              <a:t>10x Chromium (10x Genomics)</a:t>
            </a:r>
            <a:endParaRPr lang="en-US" dirty="0"/>
          </a:p>
          <a:p>
            <a:r>
              <a:rPr lang="en-US" dirty="0"/>
              <a:t>Uses microfluidic droplets to capture </a:t>
            </a:r>
            <a:r>
              <a:rPr lang="en-US" b="1" dirty="0"/>
              <a:t>single cells + barcoded gel beads</a:t>
            </a:r>
            <a:r>
              <a:rPr lang="en-US" dirty="0"/>
              <a:t>.</a:t>
            </a:r>
          </a:p>
          <a:p>
            <a:r>
              <a:rPr lang="en-US" dirty="0"/>
              <a:t>Extremely high throughput (10,000–100,000 cells).</a:t>
            </a:r>
          </a:p>
          <a:p>
            <a:pPr marL="0" indent="0">
              <a:buNone/>
            </a:pPr>
            <a:r>
              <a:rPr lang="en-US" b="1" dirty="0"/>
              <a:t>Smart-seq3</a:t>
            </a:r>
            <a:endParaRPr lang="en-US" dirty="0"/>
          </a:p>
          <a:p>
            <a:r>
              <a:rPr lang="en-US" dirty="0"/>
              <a:t>Captures </a:t>
            </a:r>
            <a:r>
              <a:rPr lang="en-US" b="1" dirty="0"/>
              <a:t>full-length transcripts</a:t>
            </a:r>
            <a:r>
              <a:rPr lang="en-US" dirty="0"/>
              <a:t> (not just ends).</a:t>
            </a:r>
          </a:p>
          <a:p>
            <a:r>
              <a:rPr lang="en-US" dirty="0"/>
              <a:t>Higher sensitivity per cell (detects lowly expressed genes).</a:t>
            </a:r>
          </a:p>
          <a:p>
            <a:r>
              <a:rPr lang="en-US" dirty="0"/>
              <a:t>Throughput is low (hundreds of cells, not thousands).</a:t>
            </a:r>
          </a:p>
          <a:p>
            <a:pPr marL="0" indent="0">
              <a:buNone/>
            </a:pPr>
            <a:endParaRPr lang="en-US" dirty="0"/>
          </a:p>
          <a:p>
            <a:endParaRPr lang="en-US" dirty="0"/>
          </a:p>
        </p:txBody>
      </p:sp>
    </p:spTree>
    <p:extLst>
      <p:ext uri="{BB962C8B-B14F-4D97-AF65-F5344CB8AC3E}">
        <p14:creationId xmlns:p14="http://schemas.microsoft.com/office/powerpoint/2010/main" val="3201173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1CA37-1035-92CC-F84A-05B4E7A01FF3}"/>
              </a:ext>
            </a:extLst>
          </p:cNvPr>
          <p:cNvSpPr>
            <a:spLocks noGrp="1"/>
          </p:cNvSpPr>
          <p:nvPr>
            <p:ph type="title"/>
          </p:nvPr>
        </p:nvSpPr>
        <p:spPr>
          <a:xfrm>
            <a:off x="2507673" y="1118610"/>
            <a:ext cx="9116291" cy="696336"/>
          </a:xfrm>
        </p:spPr>
        <p:txBody>
          <a:bodyPr anchor="b">
            <a:normAutofit/>
          </a:bodyPr>
          <a:lstStyle/>
          <a:p>
            <a:r>
              <a:rPr lang="en-US" dirty="0"/>
              <a:t>Single‑cell isolation methods</a:t>
            </a:r>
          </a:p>
        </p:txBody>
      </p:sp>
      <p:graphicFrame>
        <p:nvGraphicFramePr>
          <p:cNvPr id="18" name="Content Placeholder 3">
            <a:extLst>
              <a:ext uri="{FF2B5EF4-FFF2-40B4-BE49-F238E27FC236}">
                <a16:creationId xmlns:a16="http://schemas.microsoft.com/office/drawing/2014/main" id="{BFF0B87D-F709-3FF7-8963-5237D3C57281}"/>
              </a:ext>
            </a:extLst>
          </p:cNvPr>
          <p:cNvGraphicFramePr>
            <a:graphicFrameLocks noGrp="1"/>
          </p:cNvGraphicFramePr>
          <p:nvPr>
            <p:ph idx="10"/>
            <p:extLst>
              <p:ext uri="{D42A27DB-BD31-4B8C-83A1-F6EECF244321}">
                <p14:modId xmlns:p14="http://schemas.microsoft.com/office/powerpoint/2010/main" val="3970401250"/>
              </p:ext>
            </p:extLst>
          </p:nvPr>
        </p:nvGraphicFramePr>
        <p:xfrm>
          <a:off x="2507672" y="2011941"/>
          <a:ext cx="9116291" cy="40979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14394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figure 1">
            <a:extLst>
              <a:ext uri="{FF2B5EF4-FFF2-40B4-BE49-F238E27FC236}">
                <a16:creationId xmlns:a16="http://schemas.microsoft.com/office/drawing/2014/main" id="{D82E7DB3-D48E-BB10-A6B3-C2D5E72BE8C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155355" y="68263"/>
            <a:ext cx="5881290" cy="6721475"/>
          </a:xfrm>
          <a:prstGeom prst="rect">
            <a:avLst/>
          </a:prstGeom>
          <a:solidFill>
            <a:srgbClr val="FFFFFF"/>
          </a:solidFill>
        </p:spPr>
      </p:pic>
    </p:spTree>
    <p:extLst>
      <p:ext uri="{BB962C8B-B14F-4D97-AF65-F5344CB8AC3E}">
        <p14:creationId xmlns:p14="http://schemas.microsoft.com/office/powerpoint/2010/main" val="3818172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ingle-cell barcoding and sequencing using droplet microfluidics | Nature  Protocols">
            <a:extLst>
              <a:ext uri="{FF2B5EF4-FFF2-40B4-BE49-F238E27FC236}">
                <a16:creationId xmlns:a16="http://schemas.microsoft.com/office/drawing/2014/main" id="{803FEE86-174E-2887-14FF-77439F6A54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747"/>
          <a:stretch>
            <a:fillRect/>
          </a:stretch>
        </p:blipFill>
        <p:spPr bwMode="auto">
          <a:xfrm>
            <a:off x="20" y="10"/>
            <a:ext cx="12191980" cy="6857990"/>
          </a:xfrm>
          <a:prstGeom prst="rect">
            <a:avLst/>
          </a:prstGeom>
          <a:solidFill>
            <a:srgbClr val="FFFFFF"/>
          </a:solidFill>
        </p:spPr>
      </p:pic>
    </p:spTree>
    <p:extLst>
      <p:ext uri="{BB962C8B-B14F-4D97-AF65-F5344CB8AC3E}">
        <p14:creationId xmlns:p14="http://schemas.microsoft.com/office/powerpoint/2010/main" val="2726668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476BF-190E-C095-B92A-29B94C1D2484}"/>
              </a:ext>
            </a:extLst>
          </p:cNvPr>
          <p:cNvSpPr>
            <a:spLocks noGrp="1"/>
          </p:cNvSpPr>
          <p:nvPr>
            <p:ph type="title"/>
          </p:nvPr>
        </p:nvSpPr>
        <p:spPr/>
        <p:txBody>
          <a:bodyPr/>
          <a:lstStyle/>
          <a:p>
            <a:r>
              <a:rPr lang="en-US" dirty="0"/>
              <a:t>Unique molecular identifiers (UMIs) &amp; Barcodes</a:t>
            </a:r>
          </a:p>
        </p:txBody>
      </p:sp>
      <p:sp>
        <p:nvSpPr>
          <p:cNvPr id="4" name="Content Placeholder 3">
            <a:extLst>
              <a:ext uri="{FF2B5EF4-FFF2-40B4-BE49-F238E27FC236}">
                <a16:creationId xmlns:a16="http://schemas.microsoft.com/office/drawing/2014/main" id="{1FCBCD2D-3392-B091-48F9-6A936EEF28FA}"/>
              </a:ext>
            </a:extLst>
          </p:cNvPr>
          <p:cNvSpPr>
            <a:spLocks noGrp="1"/>
          </p:cNvSpPr>
          <p:nvPr>
            <p:ph idx="10"/>
          </p:nvPr>
        </p:nvSpPr>
        <p:spPr/>
        <p:txBody>
          <a:bodyPr/>
          <a:lstStyle/>
          <a:p>
            <a:pPr marL="0" indent="0">
              <a:buNone/>
            </a:pPr>
            <a:r>
              <a:rPr lang="en-US" dirty="0"/>
              <a:t>UMIs: random nucleotide barcodes incorporated during reverse transcription. Useful for </a:t>
            </a:r>
            <a:r>
              <a:rPr lang="en-US" b="1" dirty="0"/>
              <a:t>Removing Duplicates</a:t>
            </a:r>
          </a:p>
        </p:txBody>
      </p:sp>
      <p:pic>
        <p:nvPicPr>
          <p:cNvPr id="2050" name="Picture 2" descr="unique molecular identifiers">
            <a:extLst>
              <a:ext uri="{FF2B5EF4-FFF2-40B4-BE49-F238E27FC236}">
                <a16:creationId xmlns:a16="http://schemas.microsoft.com/office/drawing/2014/main" id="{FD92BE97-1A25-8268-6166-0A0111ADA6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9636" y="2636237"/>
            <a:ext cx="8312727" cy="3473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375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Understanding Single Cell technologies: Barcodes and UMIs – Geneious  Biologics Support">
            <a:extLst>
              <a:ext uri="{FF2B5EF4-FFF2-40B4-BE49-F238E27FC236}">
                <a16:creationId xmlns:a16="http://schemas.microsoft.com/office/drawing/2014/main" id="{0BAD79AF-80E7-0DF4-C0AE-CC458AB2BA4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4291" y="2644590"/>
            <a:ext cx="5223164" cy="2898855"/>
          </a:xfrm>
          <a:prstGeom prst="rect">
            <a:avLst/>
          </a:prstGeom>
          <a:solidFill>
            <a:srgbClr val="FFFFFF"/>
          </a:solidFill>
        </p:spPr>
      </p:pic>
      <p:sp>
        <p:nvSpPr>
          <p:cNvPr id="2" name="Title 1">
            <a:extLst>
              <a:ext uri="{FF2B5EF4-FFF2-40B4-BE49-F238E27FC236}">
                <a16:creationId xmlns:a16="http://schemas.microsoft.com/office/drawing/2014/main" id="{6E8A919F-5D24-0D26-1406-1150D4DB6CBA}"/>
              </a:ext>
            </a:extLst>
          </p:cNvPr>
          <p:cNvSpPr>
            <a:spLocks noGrp="1"/>
          </p:cNvSpPr>
          <p:nvPr>
            <p:ph type="title"/>
          </p:nvPr>
        </p:nvSpPr>
        <p:spPr>
          <a:xfrm>
            <a:off x="734291" y="1191491"/>
            <a:ext cx="10681854" cy="803564"/>
          </a:xfrm>
        </p:spPr>
        <p:txBody>
          <a:bodyPr anchor="b">
            <a:normAutofit/>
          </a:bodyPr>
          <a:lstStyle/>
          <a:p>
            <a:r>
              <a:rPr lang="en-US" dirty="0"/>
              <a:t>Barcodes</a:t>
            </a:r>
          </a:p>
        </p:txBody>
      </p:sp>
      <p:sp>
        <p:nvSpPr>
          <p:cNvPr id="3" name="Content Placeholder 2">
            <a:extLst>
              <a:ext uri="{FF2B5EF4-FFF2-40B4-BE49-F238E27FC236}">
                <a16:creationId xmlns:a16="http://schemas.microsoft.com/office/drawing/2014/main" id="{DBE61336-18EE-0D45-691C-30557563300B}"/>
              </a:ext>
            </a:extLst>
          </p:cNvPr>
          <p:cNvSpPr>
            <a:spLocks noGrp="1"/>
          </p:cNvSpPr>
          <p:nvPr>
            <p:ph sz="quarter" idx="11"/>
          </p:nvPr>
        </p:nvSpPr>
        <p:spPr>
          <a:xfrm>
            <a:off x="6192981" y="2285998"/>
            <a:ext cx="5223164" cy="3616037"/>
          </a:xfrm>
        </p:spPr>
        <p:txBody>
          <a:bodyPr>
            <a:normAutofit/>
          </a:bodyPr>
          <a:lstStyle/>
          <a:p>
            <a:r>
              <a:rPr lang="en-US" dirty="0"/>
              <a:t>Used to mark individual cells</a:t>
            </a:r>
          </a:p>
        </p:txBody>
      </p:sp>
    </p:spTree>
    <p:extLst>
      <p:ext uri="{BB962C8B-B14F-4D97-AF65-F5344CB8AC3E}">
        <p14:creationId xmlns:p14="http://schemas.microsoft.com/office/powerpoint/2010/main" val="3753217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B18CB-7E13-67FC-FBC7-4C05AAA3C44D}"/>
              </a:ext>
            </a:extLst>
          </p:cNvPr>
          <p:cNvSpPr>
            <a:spLocks noGrp="1"/>
          </p:cNvSpPr>
          <p:nvPr>
            <p:ph type="title"/>
          </p:nvPr>
        </p:nvSpPr>
        <p:spPr>
          <a:xfrm>
            <a:off x="2507673" y="1118610"/>
            <a:ext cx="9116291" cy="696336"/>
          </a:xfrm>
        </p:spPr>
        <p:txBody>
          <a:bodyPr anchor="b">
            <a:normAutofit/>
          </a:bodyPr>
          <a:lstStyle/>
          <a:p>
            <a:r>
              <a:rPr lang="en-US" dirty="0"/>
              <a:t>Experimental design considerations</a:t>
            </a:r>
          </a:p>
        </p:txBody>
      </p:sp>
      <p:sp>
        <p:nvSpPr>
          <p:cNvPr id="4" name="Content Placeholder 3">
            <a:extLst>
              <a:ext uri="{FF2B5EF4-FFF2-40B4-BE49-F238E27FC236}">
                <a16:creationId xmlns:a16="http://schemas.microsoft.com/office/drawing/2014/main" id="{BE2ABE95-3708-D6A4-3EDC-F4E6C37B7482}"/>
              </a:ext>
            </a:extLst>
          </p:cNvPr>
          <p:cNvSpPr>
            <a:spLocks noGrp="1"/>
          </p:cNvSpPr>
          <p:nvPr>
            <p:ph idx="10"/>
          </p:nvPr>
        </p:nvSpPr>
        <p:spPr>
          <a:xfrm>
            <a:off x="2507672" y="2011941"/>
            <a:ext cx="9116291" cy="4097914"/>
          </a:xfrm>
        </p:spPr>
        <p:txBody>
          <a:bodyPr>
            <a:normAutofit/>
          </a:bodyPr>
          <a:lstStyle/>
          <a:p>
            <a:pPr marL="0" indent="0">
              <a:buNone/>
            </a:pPr>
            <a:r>
              <a:rPr lang="en-US" b="1" dirty="0"/>
              <a:t>Planning is Critical</a:t>
            </a:r>
          </a:p>
          <a:p>
            <a:pPr lvl="1"/>
            <a:r>
              <a:rPr lang="en-US" sz="2800" dirty="0"/>
              <a:t>What are the objectives?</a:t>
            </a:r>
          </a:p>
          <a:p>
            <a:pPr lvl="1"/>
            <a:r>
              <a:rPr lang="en-US" sz="2800" dirty="0"/>
              <a:t>How many are the replicates</a:t>
            </a:r>
          </a:p>
          <a:p>
            <a:pPr lvl="1"/>
            <a:r>
              <a:rPr lang="en-US" sz="2800" dirty="0"/>
              <a:t>How many cells are being sequenced?</a:t>
            </a:r>
          </a:p>
          <a:p>
            <a:pPr lvl="1"/>
            <a:r>
              <a:rPr lang="en-US" sz="2800" dirty="0"/>
              <a:t>How many reads?</a:t>
            </a:r>
          </a:p>
          <a:p>
            <a:pPr lvl="1"/>
            <a:r>
              <a:rPr lang="en-US" sz="2800" dirty="0"/>
              <a:t>Account for batch effects</a:t>
            </a:r>
          </a:p>
        </p:txBody>
      </p:sp>
    </p:spTree>
    <p:extLst>
      <p:ext uri="{BB962C8B-B14F-4D97-AF65-F5344CB8AC3E}">
        <p14:creationId xmlns:p14="http://schemas.microsoft.com/office/powerpoint/2010/main" val="3372575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0E918-7E45-5326-0F23-D204AAE51EF5}"/>
              </a:ext>
            </a:extLst>
          </p:cNvPr>
          <p:cNvSpPr>
            <a:spLocks noGrp="1"/>
          </p:cNvSpPr>
          <p:nvPr>
            <p:ph type="title"/>
          </p:nvPr>
        </p:nvSpPr>
        <p:spPr>
          <a:xfrm>
            <a:off x="2507673" y="1118610"/>
            <a:ext cx="9116291" cy="696336"/>
          </a:xfrm>
        </p:spPr>
        <p:txBody>
          <a:bodyPr anchor="b">
            <a:normAutofit/>
          </a:bodyPr>
          <a:lstStyle/>
          <a:p>
            <a:r>
              <a:rPr lang="en-US" dirty="0"/>
              <a:t>The Importance of Sequencing Depths</a:t>
            </a:r>
          </a:p>
        </p:txBody>
      </p:sp>
      <p:pic>
        <p:nvPicPr>
          <p:cNvPr id="9" name="Picture 8" descr="A dna structure with a red line&#10;&#10;AI-generated content may be incorrect.">
            <a:extLst>
              <a:ext uri="{FF2B5EF4-FFF2-40B4-BE49-F238E27FC236}">
                <a16:creationId xmlns:a16="http://schemas.microsoft.com/office/drawing/2014/main" id="{28BFCCDB-0209-8810-E46F-3853A83C5589}"/>
              </a:ext>
            </a:extLst>
          </p:cNvPr>
          <p:cNvPicPr>
            <a:picLocks noChangeAspect="1"/>
          </p:cNvPicPr>
          <p:nvPr/>
        </p:nvPicPr>
        <p:blipFill>
          <a:blip r:embed="rId3">
            <a:extLst>
              <a:ext uri="{28A0092B-C50C-407E-A947-70E740481C1C}">
                <a14:useLocalDpi xmlns:a14="http://schemas.microsoft.com/office/drawing/2010/main" val="0"/>
              </a:ext>
            </a:extLst>
          </a:blip>
          <a:srcRect r="1" b="17521"/>
          <a:stretch>
            <a:fillRect/>
          </a:stretch>
        </p:blipFill>
        <p:spPr>
          <a:xfrm>
            <a:off x="2507672" y="2011941"/>
            <a:ext cx="9116291" cy="4097914"/>
          </a:xfrm>
          <a:prstGeom prst="rect">
            <a:avLst/>
          </a:prstGeom>
          <a:noFill/>
        </p:spPr>
      </p:pic>
    </p:spTree>
    <p:extLst>
      <p:ext uri="{BB962C8B-B14F-4D97-AF65-F5344CB8AC3E}">
        <p14:creationId xmlns:p14="http://schemas.microsoft.com/office/powerpoint/2010/main" val="437571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F8125-B89D-DCCA-D2F1-2E6CC8625CBE}"/>
              </a:ext>
            </a:extLst>
          </p:cNvPr>
          <p:cNvSpPr>
            <a:spLocks noGrp="1"/>
          </p:cNvSpPr>
          <p:nvPr>
            <p:ph type="title"/>
          </p:nvPr>
        </p:nvSpPr>
        <p:spPr/>
        <p:txBody>
          <a:bodyPr/>
          <a:lstStyle/>
          <a:p>
            <a:r>
              <a:rPr lang="en-US" dirty="0"/>
              <a:t>RNA-Seq Sequencing Depths vs Single Cell Sequencing Depths</a:t>
            </a:r>
          </a:p>
        </p:txBody>
      </p:sp>
      <p:sp>
        <p:nvSpPr>
          <p:cNvPr id="3" name="Content Placeholder 2">
            <a:extLst>
              <a:ext uri="{FF2B5EF4-FFF2-40B4-BE49-F238E27FC236}">
                <a16:creationId xmlns:a16="http://schemas.microsoft.com/office/drawing/2014/main" id="{3905E9BC-122B-30F4-E961-BE6ED9F5F879}"/>
              </a:ext>
            </a:extLst>
          </p:cNvPr>
          <p:cNvSpPr>
            <a:spLocks noGrp="1"/>
          </p:cNvSpPr>
          <p:nvPr>
            <p:ph idx="10"/>
          </p:nvPr>
        </p:nvSpPr>
        <p:spPr>
          <a:xfrm>
            <a:off x="2507672" y="2011941"/>
            <a:ext cx="3921703" cy="4097914"/>
          </a:xfrm>
        </p:spPr>
        <p:txBody>
          <a:bodyPr/>
          <a:lstStyle/>
          <a:p>
            <a:pPr marL="0" indent="0">
              <a:buNone/>
            </a:pPr>
            <a:r>
              <a:rPr lang="en-US" b="1" dirty="0"/>
              <a:t>RNA-Seq</a:t>
            </a:r>
          </a:p>
          <a:p>
            <a:r>
              <a:rPr lang="en-US" dirty="0"/>
              <a:t>Low ~ 10 million reads</a:t>
            </a:r>
          </a:p>
          <a:p>
            <a:r>
              <a:rPr lang="en-US" dirty="0"/>
              <a:t>Medium ~ 30 million reads</a:t>
            </a:r>
          </a:p>
          <a:p>
            <a:r>
              <a:rPr lang="en-US" dirty="0"/>
              <a:t>High &gt; 50 million reads</a:t>
            </a:r>
          </a:p>
        </p:txBody>
      </p:sp>
      <p:sp>
        <p:nvSpPr>
          <p:cNvPr id="4" name="Content Placeholder 2">
            <a:extLst>
              <a:ext uri="{FF2B5EF4-FFF2-40B4-BE49-F238E27FC236}">
                <a16:creationId xmlns:a16="http://schemas.microsoft.com/office/drawing/2014/main" id="{DCAFFC15-1DF7-17EC-EAA9-F3C9FBFBF5D8}"/>
              </a:ext>
            </a:extLst>
          </p:cNvPr>
          <p:cNvSpPr txBox="1">
            <a:spLocks/>
          </p:cNvSpPr>
          <p:nvPr/>
        </p:nvSpPr>
        <p:spPr>
          <a:xfrm>
            <a:off x="7346372" y="2011941"/>
            <a:ext cx="3921703" cy="40979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Single-Cell</a:t>
            </a:r>
          </a:p>
          <a:p>
            <a:r>
              <a:rPr lang="en-US" dirty="0"/>
              <a:t>Standard: 10,000 – 50,000 reads (per cell)</a:t>
            </a:r>
          </a:p>
          <a:p>
            <a:r>
              <a:rPr lang="en-US" dirty="0"/>
              <a:t>Smart-Seq2: up to 1 million reads (per cell)</a:t>
            </a:r>
          </a:p>
        </p:txBody>
      </p:sp>
      <p:grpSp>
        <p:nvGrpSpPr>
          <p:cNvPr id="5" name="Group 4">
            <a:extLst>
              <a:ext uri="{FF2B5EF4-FFF2-40B4-BE49-F238E27FC236}">
                <a16:creationId xmlns:a16="http://schemas.microsoft.com/office/drawing/2014/main" id="{3B59C275-53E6-D7CD-EF8E-825BDC0A4036}"/>
              </a:ext>
            </a:extLst>
          </p:cNvPr>
          <p:cNvGrpSpPr/>
          <p:nvPr/>
        </p:nvGrpSpPr>
        <p:grpSpPr>
          <a:xfrm>
            <a:off x="4739756" y="4493044"/>
            <a:ext cx="5213231" cy="2282527"/>
            <a:chOff x="6903466" y="1488691"/>
            <a:chExt cx="5213231" cy="4056405"/>
          </a:xfrm>
        </p:grpSpPr>
        <p:sp>
          <p:nvSpPr>
            <p:cNvPr id="6" name="Rectangle 5">
              <a:extLst>
                <a:ext uri="{FF2B5EF4-FFF2-40B4-BE49-F238E27FC236}">
                  <a16:creationId xmlns:a16="http://schemas.microsoft.com/office/drawing/2014/main" id="{FDD4B5C6-B110-3096-4C5C-6E6EBD8D3F0F}"/>
                </a:ext>
              </a:extLst>
            </p:cNvPr>
            <p:cNvSpPr/>
            <p:nvPr/>
          </p:nvSpPr>
          <p:spPr>
            <a:xfrm>
              <a:off x="6969162" y="1488691"/>
              <a:ext cx="2269864" cy="5737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Read: ~ 50 – 100 bp</a:t>
              </a:r>
            </a:p>
          </p:txBody>
        </p:sp>
        <p:sp>
          <p:nvSpPr>
            <p:cNvPr id="7" name="Rectangle 6">
              <a:extLst>
                <a:ext uri="{FF2B5EF4-FFF2-40B4-BE49-F238E27FC236}">
                  <a16:creationId xmlns:a16="http://schemas.microsoft.com/office/drawing/2014/main" id="{B7A32FA1-DB5D-93D6-69A3-5CD9A9CC3D59}"/>
                </a:ext>
              </a:extLst>
            </p:cNvPr>
            <p:cNvSpPr/>
            <p:nvPr/>
          </p:nvSpPr>
          <p:spPr>
            <a:xfrm>
              <a:off x="7311614" y="3290045"/>
              <a:ext cx="2269864" cy="1389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8AC1C634-C00C-C772-3916-7B3DCA1CA67F}"/>
                </a:ext>
              </a:extLst>
            </p:cNvPr>
            <p:cNvSpPr/>
            <p:nvPr/>
          </p:nvSpPr>
          <p:spPr>
            <a:xfrm>
              <a:off x="6969162" y="3546414"/>
              <a:ext cx="2269864" cy="1389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7493980-25D5-8A65-1188-8F32FCA79ADE}"/>
                </a:ext>
              </a:extLst>
            </p:cNvPr>
            <p:cNvSpPr/>
            <p:nvPr/>
          </p:nvSpPr>
          <p:spPr>
            <a:xfrm>
              <a:off x="7508838" y="3832839"/>
              <a:ext cx="1861073" cy="1389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09FFEBD-0974-74A7-27FD-8C67F1B4577A}"/>
                </a:ext>
              </a:extLst>
            </p:cNvPr>
            <p:cNvSpPr/>
            <p:nvPr/>
          </p:nvSpPr>
          <p:spPr>
            <a:xfrm>
              <a:off x="7720405" y="4089208"/>
              <a:ext cx="1861073" cy="1389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Arrow Connector 10">
              <a:extLst>
                <a:ext uri="{FF2B5EF4-FFF2-40B4-BE49-F238E27FC236}">
                  <a16:creationId xmlns:a16="http://schemas.microsoft.com/office/drawing/2014/main" id="{6F738902-E8B5-FD5C-9A26-70204D018C05}"/>
                </a:ext>
              </a:extLst>
            </p:cNvPr>
            <p:cNvCxnSpPr>
              <a:cxnSpLocks/>
            </p:cNvCxnSpPr>
            <p:nvPr/>
          </p:nvCxnSpPr>
          <p:spPr>
            <a:xfrm flipH="1" flipV="1">
              <a:off x="8104094" y="2121185"/>
              <a:ext cx="254598" cy="99478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2" name="Right Bracket 11">
              <a:extLst>
                <a:ext uri="{FF2B5EF4-FFF2-40B4-BE49-F238E27FC236}">
                  <a16:creationId xmlns:a16="http://schemas.microsoft.com/office/drawing/2014/main" id="{EB6D5299-D843-4C72-B470-C4946F7F8393}"/>
                </a:ext>
              </a:extLst>
            </p:cNvPr>
            <p:cNvSpPr/>
            <p:nvPr/>
          </p:nvSpPr>
          <p:spPr>
            <a:xfrm>
              <a:off x="9013116" y="3115967"/>
              <a:ext cx="713590" cy="1283911"/>
            </a:xfrm>
            <a:prstGeom prst="rightBracket">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227F4A37-09CB-463A-659C-E2AC96857FB2}"/>
                </a:ext>
              </a:extLst>
            </p:cNvPr>
            <p:cNvSpPr txBox="1"/>
            <p:nvPr/>
          </p:nvSpPr>
          <p:spPr>
            <a:xfrm>
              <a:off x="9764358" y="2701988"/>
              <a:ext cx="2352339" cy="2133172"/>
            </a:xfrm>
            <a:prstGeom prst="rect">
              <a:avLst/>
            </a:prstGeom>
            <a:noFill/>
          </p:spPr>
          <p:txBody>
            <a:bodyPr wrap="square" rtlCol="0">
              <a:spAutoFit/>
            </a:bodyPr>
            <a:lstStyle/>
            <a:p>
              <a:r>
                <a:rPr lang="en-US" dirty="0"/>
                <a:t>10 mil reads ~ 1 billion nucleotide</a:t>
              </a:r>
            </a:p>
            <a:p>
              <a:r>
                <a:rPr lang="en-US" dirty="0"/>
                <a:t>30 mil reads ~ 3 billion nucleotide</a:t>
              </a:r>
            </a:p>
          </p:txBody>
        </p:sp>
        <p:sp>
          <p:nvSpPr>
            <p:cNvPr id="14" name="TextBox 13">
              <a:extLst>
                <a:ext uri="{FF2B5EF4-FFF2-40B4-BE49-F238E27FC236}">
                  <a16:creationId xmlns:a16="http://schemas.microsoft.com/office/drawing/2014/main" id="{A1894543-CF40-9A5A-5402-E60EF0E2FD3C}"/>
                </a:ext>
              </a:extLst>
            </p:cNvPr>
            <p:cNvSpPr txBox="1"/>
            <p:nvPr/>
          </p:nvSpPr>
          <p:spPr>
            <a:xfrm>
              <a:off x="6903466" y="4888736"/>
              <a:ext cx="4559261" cy="656360"/>
            </a:xfrm>
            <a:prstGeom prst="rect">
              <a:avLst/>
            </a:prstGeom>
            <a:noFill/>
          </p:spPr>
          <p:txBody>
            <a:bodyPr wrap="none" rtlCol="0">
              <a:spAutoFit/>
            </a:bodyPr>
            <a:lstStyle/>
            <a:p>
              <a:r>
                <a:rPr lang="en-US" dirty="0"/>
                <a:t>Human transcriptome ~ 100 million nucleotide</a:t>
              </a:r>
            </a:p>
          </p:txBody>
        </p:sp>
      </p:grpSp>
    </p:spTree>
    <p:extLst>
      <p:ext uri="{BB962C8B-B14F-4D97-AF65-F5344CB8AC3E}">
        <p14:creationId xmlns:p14="http://schemas.microsoft.com/office/powerpoint/2010/main" val="14270517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58550-6D32-CB17-F76B-443E051A6783}"/>
              </a:ext>
            </a:extLst>
          </p:cNvPr>
          <p:cNvSpPr>
            <a:spLocks noGrp="1"/>
          </p:cNvSpPr>
          <p:nvPr>
            <p:ph type="title"/>
          </p:nvPr>
        </p:nvSpPr>
        <p:spPr>
          <a:xfrm>
            <a:off x="2507673" y="1118610"/>
            <a:ext cx="9116291" cy="696336"/>
          </a:xfrm>
        </p:spPr>
        <p:txBody>
          <a:bodyPr anchor="b">
            <a:normAutofit/>
          </a:bodyPr>
          <a:lstStyle/>
          <a:p>
            <a:r>
              <a:rPr lang="en-US" dirty="0"/>
              <a:t>Read Alignments and Quantification</a:t>
            </a:r>
          </a:p>
        </p:txBody>
      </p:sp>
      <p:pic>
        <p:nvPicPr>
          <p:cNvPr id="4" name="Content Placeholder 4" descr="A screen shot of a computer&#10;&#10;AI-generated content may be incorrect.">
            <a:extLst>
              <a:ext uri="{FF2B5EF4-FFF2-40B4-BE49-F238E27FC236}">
                <a16:creationId xmlns:a16="http://schemas.microsoft.com/office/drawing/2014/main" id="{E28FD622-B1C5-1B5E-DE8D-C0197E581464}"/>
              </a:ext>
            </a:extLst>
          </p:cNvPr>
          <p:cNvPicPr>
            <a:picLocks noGrp="1" noChangeAspect="1"/>
          </p:cNvPicPr>
          <p:nvPr>
            <p:ph idx="10"/>
          </p:nvPr>
        </p:nvPicPr>
        <p:blipFill>
          <a:blip r:embed="rId2"/>
          <a:stretch/>
        </p:blipFill>
        <p:spPr>
          <a:xfrm>
            <a:off x="3471156" y="2011941"/>
            <a:ext cx="7189323" cy="4097914"/>
          </a:xfrm>
          <a:prstGeom prst="rect">
            <a:avLst/>
          </a:prstGeom>
          <a:noFill/>
        </p:spPr>
      </p:pic>
    </p:spTree>
    <p:extLst>
      <p:ext uri="{BB962C8B-B14F-4D97-AF65-F5344CB8AC3E}">
        <p14:creationId xmlns:p14="http://schemas.microsoft.com/office/powerpoint/2010/main" val="3217114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CB5BB-45EF-2246-DCA7-C0382D3F1D6F}"/>
              </a:ext>
            </a:extLst>
          </p:cNvPr>
          <p:cNvSpPr>
            <a:spLocks noGrp="1"/>
          </p:cNvSpPr>
          <p:nvPr>
            <p:ph type="title"/>
          </p:nvPr>
        </p:nvSpPr>
        <p:spPr/>
        <p:txBody>
          <a:bodyPr/>
          <a:lstStyle/>
          <a:p>
            <a:r>
              <a:rPr lang="en-US" dirty="0"/>
              <a:t>Speaker Introduction</a:t>
            </a:r>
          </a:p>
        </p:txBody>
      </p:sp>
      <p:sp>
        <p:nvSpPr>
          <p:cNvPr id="5" name="Content Placeholder 4">
            <a:extLst>
              <a:ext uri="{FF2B5EF4-FFF2-40B4-BE49-F238E27FC236}">
                <a16:creationId xmlns:a16="http://schemas.microsoft.com/office/drawing/2014/main" id="{AE99E2EB-B3B8-726E-7910-30039CC0BF27}"/>
              </a:ext>
            </a:extLst>
          </p:cNvPr>
          <p:cNvSpPr>
            <a:spLocks noGrp="1"/>
          </p:cNvSpPr>
          <p:nvPr>
            <p:ph idx="10"/>
          </p:nvPr>
        </p:nvSpPr>
        <p:spPr/>
        <p:txBody>
          <a:bodyPr>
            <a:normAutofit fontScale="62500" lnSpcReduction="20000"/>
          </a:bodyPr>
          <a:lstStyle/>
          <a:p>
            <a:pPr marL="0" lvl="0" indent="0" algn="just">
              <a:lnSpc>
                <a:spcPct val="140000"/>
              </a:lnSpc>
              <a:spcBef>
                <a:spcPts val="0"/>
              </a:spcBef>
              <a:buClr>
                <a:srgbClr val="000000"/>
              </a:buClr>
              <a:buSzPts val="2100"/>
              <a:buNone/>
            </a:pPr>
            <a:r>
              <a:rPr lang="en-US" b="1" dirty="0">
                <a:solidFill>
                  <a:srgbClr val="000000"/>
                </a:solidFill>
                <a:latin typeface="Poppins" panose="00000500000000000000" pitchFamily="2" charset="0"/>
                <a:cs typeface="Poppins" panose="00000500000000000000" pitchFamily="2" charset="0"/>
                <a:sym typeface="Arial"/>
              </a:rPr>
              <a:t>Ardo Sanjaya, PhD</a:t>
            </a:r>
          </a:p>
          <a:p>
            <a:pPr lvl="0" algn="just">
              <a:lnSpc>
                <a:spcPct val="140000"/>
              </a:lnSpc>
              <a:spcBef>
                <a:spcPts val="0"/>
              </a:spcBef>
              <a:buClr>
                <a:srgbClr val="000000"/>
              </a:buClr>
              <a:buSzPts val="2100"/>
            </a:pPr>
            <a:endParaRPr lang="en-US" dirty="0">
              <a:solidFill>
                <a:srgbClr val="000000"/>
              </a:solidFill>
              <a:latin typeface="Poppins" panose="00000500000000000000" pitchFamily="2" charset="0"/>
              <a:cs typeface="Poppins" panose="00000500000000000000" pitchFamily="2" charset="0"/>
              <a:sym typeface="Arial"/>
            </a:endParaRPr>
          </a:p>
          <a:p>
            <a:pPr marL="0" lvl="0" indent="0" algn="just">
              <a:lnSpc>
                <a:spcPct val="140000"/>
              </a:lnSpc>
              <a:spcBef>
                <a:spcPts val="0"/>
              </a:spcBef>
              <a:buClr>
                <a:srgbClr val="000000"/>
              </a:buClr>
              <a:buSzPts val="2100"/>
              <a:buNone/>
            </a:pPr>
            <a:r>
              <a:rPr lang="en-US" b="1" dirty="0">
                <a:solidFill>
                  <a:srgbClr val="000000"/>
                </a:solidFill>
                <a:latin typeface="Poppins" panose="00000500000000000000" pitchFamily="2" charset="0"/>
                <a:cs typeface="Poppins" panose="00000500000000000000" pitchFamily="2" charset="0"/>
                <a:sym typeface="Arial"/>
              </a:rPr>
              <a:t>Current Role:</a:t>
            </a:r>
          </a:p>
          <a:p>
            <a:pPr marL="342900" lvl="0" indent="-342900" algn="just">
              <a:lnSpc>
                <a:spcPct val="140000"/>
              </a:lnSpc>
              <a:spcBef>
                <a:spcPts val="0"/>
              </a:spcBef>
              <a:buClr>
                <a:srgbClr val="000000"/>
              </a:buClr>
              <a:buSzPts val="2100"/>
            </a:pPr>
            <a:r>
              <a:rPr lang="en-US" dirty="0">
                <a:latin typeface="Poppins" panose="00000500000000000000" pitchFamily="2" charset="0"/>
                <a:cs typeface="Poppins" panose="00000500000000000000" pitchFamily="2" charset="0"/>
              </a:rPr>
              <a:t>Lecturer in the Faculty of Medicine at Maranatha Christian University, Bandung</a:t>
            </a:r>
          </a:p>
          <a:p>
            <a:pPr marL="342900" lvl="0" indent="-342900" algn="just">
              <a:lnSpc>
                <a:spcPct val="140000"/>
              </a:lnSpc>
              <a:spcBef>
                <a:spcPts val="0"/>
              </a:spcBef>
              <a:buClr>
                <a:srgbClr val="000000"/>
              </a:buClr>
              <a:buSzPts val="2100"/>
            </a:pPr>
            <a:r>
              <a:rPr lang="en-US" dirty="0">
                <a:latin typeface="Poppins" panose="00000500000000000000" pitchFamily="2" charset="0"/>
                <a:cs typeface="Poppins" panose="00000500000000000000" pitchFamily="2" charset="0"/>
              </a:rPr>
              <a:t>Head of the Biomedical Research Laboratory</a:t>
            </a:r>
          </a:p>
          <a:p>
            <a:pPr lvl="0" algn="just">
              <a:lnSpc>
                <a:spcPct val="140000"/>
              </a:lnSpc>
              <a:spcBef>
                <a:spcPts val="0"/>
              </a:spcBef>
              <a:buClr>
                <a:srgbClr val="000000"/>
              </a:buClr>
              <a:buSzPts val="2100"/>
            </a:pPr>
            <a:endParaRPr lang="en-US" dirty="0">
              <a:latin typeface="Poppins" panose="00000500000000000000" pitchFamily="2" charset="0"/>
              <a:cs typeface="Poppins" panose="00000500000000000000" pitchFamily="2" charset="0"/>
            </a:endParaRPr>
          </a:p>
          <a:p>
            <a:pPr marL="0" lvl="0" indent="0" algn="just">
              <a:lnSpc>
                <a:spcPct val="140000"/>
              </a:lnSpc>
              <a:spcBef>
                <a:spcPts val="0"/>
              </a:spcBef>
              <a:buClr>
                <a:srgbClr val="000000"/>
              </a:buClr>
              <a:buSzPts val="2100"/>
              <a:buNone/>
            </a:pPr>
            <a:r>
              <a:rPr lang="en-US" b="1" dirty="0">
                <a:latin typeface="Poppins" panose="00000500000000000000" pitchFamily="2" charset="0"/>
                <a:cs typeface="Poppins" panose="00000500000000000000" pitchFamily="2" charset="0"/>
              </a:rPr>
              <a:t>Main Research Topic:</a:t>
            </a:r>
          </a:p>
          <a:p>
            <a:pPr marL="342900" lvl="0" indent="-342900" algn="just">
              <a:lnSpc>
                <a:spcPct val="140000"/>
              </a:lnSpc>
              <a:spcBef>
                <a:spcPts val="0"/>
              </a:spcBef>
              <a:buClr>
                <a:srgbClr val="000000"/>
              </a:buClr>
              <a:buSzPts val="2100"/>
            </a:pPr>
            <a:r>
              <a:rPr lang="en-US" dirty="0">
                <a:latin typeface="Poppins" panose="00000500000000000000" pitchFamily="2" charset="0"/>
                <a:cs typeface="Poppins" panose="00000500000000000000" pitchFamily="2" charset="0"/>
              </a:rPr>
              <a:t>Transcriptomics (Bulk &amp; Single-Cell RNA-Seq): Breast and Nasopharyngeal Cancer</a:t>
            </a:r>
          </a:p>
          <a:p>
            <a:pPr marL="342900" lvl="0" indent="-342900" algn="just">
              <a:lnSpc>
                <a:spcPct val="140000"/>
              </a:lnSpc>
              <a:spcBef>
                <a:spcPts val="0"/>
              </a:spcBef>
              <a:buClr>
                <a:srgbClr val="000000"/>
              </a:buClr>
              <a:buSzPts val="2100"/>
            </a:pPr>
            <a:r>
              <a:rPr lang="en-US" dirty="0">
                <a:latin typeface="Poppins" panose="00000500000000000000" pitchFamily="2" charset="0"/>
                <a:cs typeface="Poppins" panose="00000500000000000000" pitchFamily="2" charset="0"/>
              </a:rPr>
              <a:t>Cancer Biology</a:t>
            </a:r>
          </a:p>
          <a:p>
            <a:pPr marL="342900" lvl="0" indent="-342900" algn="just">
              <a:lnSpc>
                <a:spcPct val="140000"/>
              </a:lnSpc>
              <a:spcBef>
                <a:spcPts val="0"/>
              </a:spcBef>
              <a:buClr>
                <a:srgbClr val="000000"/>
              </a:buClr>
              <a:buSzPts val="2100"/>
            </a:pPr>
            <a:r>
              <a:rPr lang="en-US" dirty="0">
                <a:latin typeface="Poppins" panose="00000500000000000000" pitchFamily="2" charset="0"/>
                <a:cs typeface="Poppins" panose="00000500000000000000" pitchFamily="2" charset="0"/>
              </a:rPr>
              <a:t>Medical Education &amp; Student Well-being</a:t>
            </a:r>
          </a:p>
          <a:p>
            <a:endParaRPr lang="en-US" dirty="0"/>
          </a:p>
        </p:txBody>
      </p:sp>
    </p:spTree>
    <p:extLst>
      <p:ext uri="{BB962C8B-B14F-4D97-AF65-F5344CB8AC3E}">
        <p14:creationId xmlns:p14="http://schemas.microsoft.com/office/powerpoint/2010/main" val="37005811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04697-F4E0-5238-4928-4FC41F6DFA23}"/>
              </a:ext>
            </a:extLst>
          </p:cNvPr>
          <p:cNvSpPr>
            <a:spLocks noGrp="1"/>
          </p:cNvSpPr>
          <p:nvPr>
            <p:ph type="title"/>
          </p:nvPr>
        </p:nvSpPr>
        <p:spPr/>
        <p:txBody>
          <a:bodyPr/>
          <a:lstStyle/>
          <a:p>
            <a:r>
              <a:rPr lang="en-US" dirty="0"/>
              <a:t>Results RNA-Seq vs Single Cell RNA-Seq</a:t>
            </a:r>
          </a:p>
        </p:txBody>
      </p:sp>
      <p:pic>
        <p:nvPicPr>
          <p:cNvPr id="4" name="Content Placeholder 4" descr="A screenshot of a white sheet with numbers&#10;&#10;AI-generated content may be incorrect.">
            <a:extLst>
              <a:ext uri="{FF2B5EF4-FFF2-40B4-BE49-F238E27FC236}">
                <a16:creationId xmlns:a16="http://schemas.microsoft.com/office/drawing/2014/main" id="{72CC0369-F887-6F6A-12AA-3E130F35C598}"/>
              </a:ext>
            </a:extLst>
          </p:cNvPr>
          <p:cNvPicPr>
            <a:picLocks noGrp="1" noChangeAspect="1"/>
          </p:cNvPicPr>
          <p:nvPr>
            <p:ph idx="10"/>
          </p:nvPr>
        </p:nvPicPr>
        <p:blipFill>
          <a:blip r:embed="rId2"/>
          <a:stretch>
            <a:fillRect/>
          </a:stretch>
        </p:blipFill>
        <p:spPr>
          <a:xfrm>
            <a:off x="2607889" y="1953362"/>
            <a:ext cx="7907711" cy="2027618"/>
          </a:xfrm>
          <a:prstGeom prst="rect">
            <a:avLst/>
          </a:prstGeom>
        </p:spPr>
      </p:pic>
      <p:pic>
        <p:nvPicPr>
          <p:cNvPr id="6" name="Picture 5">
            <a:extLst>
              <a:ext uri="{FF2B5EF4-FFF2-40B4-BE49-F238E27FC236}">
                <a16:creationId xmlns:a16="http://schemas.microsoft.com/office/drawing/2014/main" id="{0E06584D-D609-753B-E62A-E402829F8B2F}"/>
              </a:ext>
            </a:extLst>
          </p:cNvPr>
          <p:cNvPicPr>
            <a:picLocks noChangeAspect="1"/>
          </p:cNvPicPr>
          <p:nvPr/>
        </p:nvPicPr>
        <p:blipFill>
          <a:blip r:embed="rId3"/>
          <a:stretch>
            <a:fillRect/>
          </a:stretch>
        </p:blipFill>
        <p:spPr>
          <a:xfrm>
            <a:off x="2607889" y="3866680"/>
            <a:ext cx="7907710" cy="2240646"/>
          </a:xfrm>
          <a:prstGeom prst="rect">
            <a:avLst/>
          </a:prstGeom>
        </p:spPr>
      </p:pic>
    </p:spTree>
    <p:extLst>
      <p:ext uri="{BB962C8B-B14F-4D97-AF65-F5344CB8AC3E}">
        <p14:creationId xmlns:p14="http://schemas.microsoft.com/office/powerpoint/2010/main" val="28518151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67678-525A-72B2-B8B3-954C33B28F78}"/>
              </a:ext>
            </a:extLst>
          </p:cNvPr>
          <p:cNvSpPr>
            <a:spLocks noGrp="1"/>
          </p:cNvSpPr>
          <p:nvPr>
            <p:ph type="title"/>
          </p:nvPr>
        </p:nvSpPr>
        <p:spPr/>
        <p:txBody>
          <a:bodyPr/>
          <a:lstStyle/>
          <a:p>
            <a:r>
              <a:rPr lang="en-US" dirty="0"/>
              <a:t>Data Management and Analysis</a:t>
            </a:r>
          </a:p>
        </p:txBody>
      </p:sp>
      <p:sp>
        <p:nvSpPr>
          <p:cNvPr id="3" name="Content Placeholder 2">
            <a:extLst>
              <a:ext uri="{FF2B5EF4-FFF2-40B4-BE49-F238E27FC236}">
                <a16:creationId xmlns:a16="http://schemas.microsoft.com/office/drawing/2014/main" id="{D6DD1C36-7BCF-62D7-3E04-C55F8D656018}"/>
              </a:ext>
            </a:extLst>
          </p:cNvPr>
          <p:cNvSpPr>
            <a:spLocks noGrp="1"/>
          </p:cNvSpPr>
          <p:nvPr>
            <p:ph idx="10"/>
          </p:nvPr>
        </p:nvSpPr>
        <p:spPr/>
        <p:txBody>
          <a:bodyPr>
            <a:normAutofit/>
          </a:bodyPr>
          <a:lstStyle/>
          <a:p>
            <a:r>
              <a:rPr lang="en-US" dirty="0" err="1"/>
              <a:t>scRNA</a:t>
            </a:r>
            <a:r>
              <a:rPr lang="en-US" dirty="0"/>
              <a:t>-seq generates </a:t>
            </a:r>
            <a:r>
              <a:rPr lang="en-US" b="1" dirty="0"/>
              <a:t>large, complex datasets</a:t>
            </a:r>
            <a:r>
              <a:rPr lang="en-US" dirty="0"/>
              <a:t> (FASTQ, count matrices, Seurat objects</a:t>
            </a:r>
          </a:p>
          <a:p>
            <a:r>
              <a:rPr lang="en-US" dirty="0"/>
              <a:t>Key practices:</a:t>
            </a:r>
          </a:p>
          <a:p>
            <a:pPr lvl="1"/>
            <a:r>
              <a:rPr lang="en-US" dirty="0"/>
              <a:t>Organize files &amp; metadata (sample IDs, batch info, QC metrics).</a:t>
            </a:r>
          </a:p>
          <a:p>
            <a:pPr lvl="1"/>
            <a:r>
              <a:rPr lang="en-US" dirty="0"/>
              <a:t>Use structured formats: .csv for metadata, .</a:t>
            </a:r>
            <a:r>
              <a:rPr lang="en-US" dirty="0" err="1"/>
              <a:t>rds</a:t>
            </a:r>
            <a:r>
              <a:rPr lang="en-US" dirty="0"/>
              <a:t> (Seurat), .h5ad (</a:t>
            </a:r>
            <a:r>
              <a:rPr lang="en-US" dirty="0" err="1"/>
              <a:t>AnnData</a:t>
            </a:r>
            <a:r>
              <a:rPr lang="en-US" dirty="0"/>
              <a:t>).</a:t>
            </a:r>
          </a:p>
          <a:p>
            <a:pPr lvl="1"/>
            <a:r>
              <a:rPr lang="en-US" dirty="0"/>
              <a:t>Backup strategy: local + institutional + cloud.</a:t>
            </a:r>
          </a:p>
          <a:p>
            <a:pPr lvl="1"/>
            <a:r>
              <a:rPr lang="en-US" dirty="0"/>
              <a:t>Document all filtering/QC thresholds.</a:t>
            </a:r>
          </a:p>
        </p:txBody>
      </p:sp>
    </p:spTree>
    <p:extLst>
      <p:ext uri="{BB962C8B-B14F-4D97-AF65-F5344CB8AC3E}">
        <p14:creationId xmlns:p14="http://schemas.microsoft.com/office/powerpoint/2010/main" val="4257662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EE20A-D4EF-DC2E-FC2F-E63F0578D98D}"/>
              </a:ext>
            </a:extLst>
          </p:cNvPr>
          <p:cNvSpPr>
            <a:spLocks noGrp="1"/>
          </p:cNvSpPr>
          <p:nvPr>
            <p:ph type="title"/>
          </p:nvPr>
        </p:nvSpPr>
        <p:spPr/>
        <p:txBody>
          <a:bodyPr/>
          <a:lstStyle/>
          <a:p>
            <a:r>
              <a:rPr lang="en-US" dirty="0"/>
              <a:t>Typical Workflow: From Sequencing to Count Matrix</a:t>
            </a:r>
          </a:p>
        </p:txBody>
      </p:sp>
      <p:graphicFrame>
        <p:nvGraphicFramePr>
          <p:cNvPr id="5" name="Content Placeholder 4">
            <a:extLst>
              <a:ext uri="{FF2B5EF4-FFF2-40B4-BE49-F238E27FC236}">
                <a16:creationId xmlns:a16="http://schemas.microsoft.com/office/drawing/2014/main" id="{208FFC9E-78E4-33FF-C611-40B1755A21FB}"/>
              </a:ext>
            </a:extLst>
          </p:cNvPr>
          <p:cNvGraphicFramePr>
            <a:graphicFrameLocks noGrp="1"/>
          </p:cNvGraphicFramePr>
          <p:nvPr>
            <p:ph idx="10"/>
            <p:extLst>
              <p:ext uri="{D42A27DB-BD31-4B8C-83A1-F6EECF244321}">
                <p14:modId xmlns:p14="http://schemas.microsoft.com/office/powerpoint/2010/main" val="2896898228"/>
              </p:ext>
            </p:extLst>
          </p:nvPr>
        </p:nvGraphicFramePr>
        <p:xfrm>
          <a:off x="2507672" y="2011941"/>
          <a:ext cx="9116291" cy="40979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598719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52ABE-6C8A-F08B-9071-D0BE0B6ABF11}"/>
              </a:ext>
            </a:extLst>
          </p:cNvPr>
          <p:cNvSpPr>
            <a:spLocks noGrp="1"/>
          </p:cNvSpPr>
          <p:nvPr>
            <p:ph type="title"/>
          </p:nvPr>
        </p:nvSpPr>
        <p:spPr>
          <a:xfrm>
            <a:off x="831273" y="748145"/>
            <a:ext cx="9753600" cy="696336"/>
          </a:xfrm>
        </p:spPr>
        <p:txBody>
          <a:bodyPr anchor="b">
            <a:normAutofit/>
          </a:bodyPr>
          <a:lstStyle/>
          <a:p>
            <a:r>
              <a:rPr lang="en-US" dirty="0"/>
              <a:t>Core Analyses (Essential Steps)</a:t>
            </a:r>
          </a:p>
        </p:txBody>
      </p:sp>
      <p:graphicFrame>
        <p:nvGraphicFramePr>
          <p:cNvPr id="5" name="Content Placeholder 2">
            <a:extLst>
              <a:ext uri="{FF2B5EF4-FFF2-40B4-BE49-F238E27FC236}">
                <a16:creationId xmlns:a16="http://schemas.microsoft.com/office/drawing/2014/main" id="{8125BCA4-D16B-7E0F-5DFC-999FD6AEA9EE}"/>
              </a:ext>
            </a:extLst>
          </p:cNvPr>
          <p:cNvGraphicFramePr>
            <a:graphicFrameLocks noGrp="1"/>
          </p:cNvGraphicFramePr>
          <p:nvPr>
            <p:ph idx="10"/>
            <p:extLst>
              <p:ext uri="{D42A27DB-BD31-4B8C-83A1-F6EECF244321}">
                <p14:modId xmlns:p14="http://schemas.microsoft.com/office/powerpoint/2010/main" val="3613080199"/>
              </p:ext>
            </p:extLst>
          </p:nvPr>
        </p:nvGraphicFramePr>
        <p:xfrm>
          <a:off x="831273" y="1734850"/>
          <a:ext cx="10640291" cy="40979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709941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303A6-5F57-4752-2C86-35B80DCF49D2}"/>
              </a:ext>
            </a:extLst>
          </p:cNvPr>
          <p:cNvSpPr>
            <a:spLocks noGrp="1"/>
          </p:cNvSpPr>
          <p:nvPr>
            <p:ph type="title"/>
          </p:nvPr>
        </p:nvSpPr>
        <p:spPr>
          <a:xfrm>
            <a:off x="831273" y="748145"/>
            <a:ext cx="9753600" cy="696336"/>
          </a:xfrm>
        </p:spPr>
        <p:txBody>
          <a:bodyPr anchor="b">
            <a:normAutofit/>
          </a:bodyPr>
          <a:lstStyle/>
          <a:p>
            <a:r>
              <a:rPr lang="en-US" dirty="0"/>
              <a:t>Advanced Analyses (Optional)</a:t>
            </a:r>
          </a:p>
        </p:txBody>
      </p:sp>
      <p:graphicFrame>
        <p:nvGraphicFramePr>
          <p:cNvPr id="5" name="Content Placeholder 2">
            <a:extLst>
              <a:ext uri="{FF2B5EF4-FFF2-40B4-BE49-F238E27FC236}">
                <a16:creationId xmlns:a16="http://schemas.microsoft.com/office/drawing/2014/main" id="{7CF633E5-E8D5-D6C2-BC0E-1E7BA9B32595}"/>
              </a:ext>
            </a:extLst>
          </p:cNvPr>
          <p:cNvGraphicFramePr>
            <a:graphicFrameLocks noGrp="1"/>
          </p:cNvGraphicFramePr>
          <p:nvPr>
            <p:ph idx="10"/>
            <p:extLst>
              <p:ext uri="{D42A27DB-BD31-4B8C-83A1-F6EECF244321}">
                <p14:modId xmlns:p14="http://schemas.microsoft.com/office/powerpoint/2010/main" val="2976938319"/>
              </p:ext>
            </p:extLst>
          </p:nvPr>
        </p:nvGraphicFramePr>
        <p:xfrm>
          <a:off x="831273" y="1734850"/>
          <a:ext cx="10640291" cy="40979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6147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93A2D-F50E-06FC-4B56-3A24F799588A}"/>
              </a:ext>
            </a:extLst>
          </p:cNvPr>
          <p:cNvSpPr>
            <a:spLocks noGrp="1"/>
          </p:cNvSpPr>
          <p:nvPr>
            <p:ph type="title"/>
          </p:nvPr>
        </p:nvSpPr>
        <p:spPr>
          <a:xfrm>
            <a:off x="2507673" y="1118610"/>
            <a:ext cx="9116291" cy="696336"/>
          </a:xfrm>
        </p:spPr>
        <p:txBody>
          <a:bodyPr anchor="b">
            <a:normAutofit/>
          </a:bodyPr>
          <a:lstStyle/>
          <a:p>
            <a:r>
              <a:rPr lang="en-US" dirty="0"/>
              <a:t>Technical challenges and limitations</a:t>
            </a:r>
          </a:p>
        </p:txBody>
      </p:sp>
      <p:sp>
        <p:nvSpPr>
          <p:cNvPr id="4" name="Content Placeholder 3">
            <a:extLst>
              <a:ext uri="{FF2B5EF4-FFF2-40B4-BE49-F238E27FC236}">
                <a16:creationId xmlns:a16="http://schemas.microsoft.com/office/drawing/2014/main" id="{EDAFD103-5CB5-2794-7D3B-283BF2C6ADA6}"/>
              </a:ext>
            </a:extLst>
          </p:cNvPr>
          <p:cNvSpPr>
            <a:spLocks noGrp="1"/>
          </p:cNvSpPr>
          <p:nvPr>
            <p:ph idx="10"/>
          </p:nvPr>
        </p:nvSpPr>
        <p:spPr>
          <a:xfrm>
            <a:off x="2507672" y="2011941"/>
            <a:ext cx="9116291" cy="4097914"/>
          </a:xfrm>
        </p:spPr>
        <p:txBody>
          <a:bodyPr>
            <a:normAutofit/>
          </a:bodyPr>
          <a:lstStyle/>
          <a:p>
            <a:r>
              <a:rPr lang="en-US" dirty="0" err="1"/>
              <a:t>scRNA</a:t>
            </a:r>
            <a:r>
              <a:rPr lang="en-US" dirty="0"/>
              <a:t>‑seq data are sparse and noisy due to low mRNA capture efficiency</a:t>
            </a:r>
          </a:p>
          <a:p>
            <a:r>
              <a:rPr lang="en-US" dirty="0"/>
              <a:t>Dropouts are common where expressed genes are not detected</a:t>
            </a:r>
          </a:p>
          <a:p>
            <a:r>
              <a:rPr lang="en-US" dirty="0"/>
              <a:t>Low-quality cells (dead or broken) can contaminate datasets</a:t>
            </a:r>
          </a:p>
          <a:p>
            <a:r>
              <a:rPr lang="en-US" dirty="0"/>
              <a:t>Batch effects are well documented, especially across protocols or operators</a:t>
            </a:r>
          </a:p>
          <a:p>
            <a:endParaRPr lang="en-US" dirty="0"/>
          </a:p>
        </p:txBody>
      </p:sp>
    </p:spTree>
    <p:extLst>
      <p:ext uri="{BB962C8B-B14F-4D97-AF65-F5344CB8AC3E}">
        <p14:creationId xmlns:p14="http://schemas.microsoft.com/office/powerpoint/2010/main" val="11082853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885E6-3CEE-C26D-C1A8-7DA6376CAB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E962F3-2F00-561C-5C07-AA80D99C57FA}"/>
              </a:ext>
            </a:extLst>
          </p:cNvPr>
          <p:cNvSpPr>
            <a:spLocks noGrp="1"/>
          </p:cNvSpPr>
          <p:nvPr>
            <p:ph type="title"/>
          </p:nvPr>
        </p:nvSpPr>
        <p:spPr/>
        <p:txBody>
          <a:bodyPr/>
          <a:lstStyle/>
          <a:p>
            <a:r>
              <a:rPr lang="en-US" dirty="0"/>
              <a:t>Note the many zeros</a:t>
            </a:r>
          </a:p>
        </p:txBody>
      </p:sp>
      <p:pic>
        <p:nvPicPr>
          <p:cNvPr id="4" name="Content Placeholder 4" descr="A screenshot of a white sheet with numbers&#10;&#10;AI-generated content may be incorrect.">
            <a:extLst>
              <a:ext uri="{FF2B5EF4-FFF2-40B4-BE49-F238E27FC236}">
                <a16:creationId xmlns:a16="http://schemas.microsoft.com/office/drawing/2014/main" id="{2A191039-8EA6-11F5-070F-B4915643074B}"/>
              </a:ext>
            </a:extLst>
          </p:cNvPr>
          <p:cNvPicPr>
            <a:picLocks noGrp="1" noChangeAspect="1"/>
          </p:cNvPicPr>
          <p:nvPr>
            <p:ph idx="10"/>
          </p:nvPr>
        </p:nvPicPr>
        <p:blipFill>
          <a:blip r:embed="rId2"/>
          <a:stretch>
            <a:fillRect/>
          </a:stretch>
        </p:blipFill>
        <p:spPr>
          <a:xfrm>
            <a:off x="2607889" y="1953362"/>
            <a:ext cx="7907711" cy="2027618"/>
          </a:xfrm>
          <a:prstGeom prst="rect">
            <a:avLst/>
          </a:prstGeom>
        </p:spPr>
      </p:pic>
      <p:pic>
        <p:nvPicPr>
          <p:cNvPr id="6" name="Picture 5">
            <a:extLst>
              <a:ext uri="{FF2B5EF4-FFF2-40B4-BE49-F238E27FC236}">
                <a16:creationId xmlns:a16="http://schemas.microsoft.com/office/drawing/2014/main" id="{EA51C16F-5FA6-8E9D-96B0-0C6E2F599BEE}"/>
              </a:ext>
            </a:extLst>
          </p:cNvPr>
          <p:cNvPicPr>
            <a:picLocks noChangeAspect="1"/>
          </p:cNvPicPr>
          <p:nvPr/>
        </p:nvPicPr>
        <p:blipFill>
          <a:blip r:embed="rId3"/>
          <a:stretch>
            <a:fillRect/>
          </a:stretch>
        </p:blipFill>
        <p:spPr>
          <a:xfrm>
            <a:off x="2607889" y="3866680"/>
            <a:ext cx="7907710" cy="2240646"/>
          </a:xfrm>
          <a:prstGeom prst="rect">
            <a:avLst/>
          </a:prstGeom>
        </p:spPr>
      </p:pic>
    </p:spTree>
    <p:extLst>
      <p:ext uri="{BB962C8B-B14F-4D97-AF65-F5344CB8AC3E}">
        <p14:creationId xmlns:p14="http://schemas.microsoft.com/office/powerpoint/2010/main" val="24212121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Title 1">
            <a:extLst>
              <a:ext uri="{FF2B5EF4-FFF2-40B4-BE49-F238E27FC236}">
                <a16:creationId xmlns:a16="http://schemas.microsoft.com/office/drawing/2014/main" id="{BF7B16EF-1D45-21AA-A7D6-A22758687F65}"/>
              </a:ext>
            </a:extLst>
          </p:cNvPr>
          <p:cNvSpPr>
            <a:spLocks noGrp="1"/>
          </p:cNvSpPr>
          <p:nvPr>
            <p:ph type="title"/>
          </p:nvPr>
        </p:nvSpPr>
        <p:spPr>
          <a:xfrm>
            <a:off x="831273" y="1025241"/>
            <a:ext cx="10640290" cy="696336"/>
          </a:xfrm>
        </p:spPr>
        <p:txBody>
          <a:bodyPr/>
          <a:lstStyle/>
          <a:p>
            <a:r>
              <a:rPr lang="en-US" dirty="0"/>
              <a:t>Batch Effects in Real World Example</a:t>
            </a:r>
          </a:p>
        </p:txBody>
      </p:sp>
      <p:pic>
        <p:nvPicPr>
          <p:cNvPr id="9218" name="Picture 2">
            <a:extLst>
              <a:ext uri="{FF2B5EF4-FFF2-40B4-BE49-F238E27FC236}">
                <a16:creationId xmlns:a16="http://schemas.microsoft.com/office/drawing/2014/main" id="{0ACF1B21-5941-A4B3-9227-F06D29A1D2B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1273" y="1991179"/>
            <a:ext cx="10640291" cy="3803901"/>
          </a:xfrm>
          <a:prstGeom prst="rect">
            <a:avLst/>
          </a:prstGeom>
          <a:solidFill>
            <a:srgbClr val="FFFFFF"/>
          </a:solidFill>
        </p:spPr>
      </p:pic>
    </p:spTree>
    <p:extLst>
      <p:ext uri="{BB962C8B-B14F-4D97-AF65-F5344CB8AC3E}">
        <p14:creationId xmlns:p14="http://schemas.microsoft.com/office/powerpoint/2010/main" val="22605346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7DBC6-1F84-EC75-AC78-122AC7F96774}"/>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B27D18ED-51CC-6817-BD89-749C6188F024}"/>
              </a:ext>
            </a:extLst>
          </p:cNvPr>
          <p:cNvSpPr>
            <a:spLocks noGrp="1"/>
          </p:cNvSpPr>
          <p:nvPr>
            <p:ph idx="10"/>
          </p:nvPr>
        </p:nvSpPr>
        <p:spPr/>
        <p:txBody>
          <a:bodyPr/>
          <a:lstStyle/>
          <a:p>
            <a:r>
              <a:rPr lang="en-US" dirty="0"/>
              <a:t>Hwang, B., Lee, J.H. &amp; Bang, D. Single-cell RNA sequencing technologies and bioinformatics pipelines. </a:t>
            </a:r>
            <a:r>
              <a:rPr lang="en-US" i="1" dirty="0"/>
              <a:t>Exp Mol Med</a:t>
            </a:r>
            <a:r>
              <a:rPr lang="en-US" dirty="0"/>
              <a:t> </a:t>
            </a:r>
            <a:r>
              <a:rPr lang="en-US" b="1" dirty="0"/>
              <a:t>50</a:t>
            </a:r>
            <a:r>
              <a:rPr lang="en-US" dirty="0"/>
              <a:t>, 1–14 (2018). </a:t>
            </a:r>
            <a:r>
              <a:rPr lang="en-US" dirty="0">
                <a:hlinkClick r:id="rId2"/>
              </a:rPr>
              <a:t>https://doi.org/10.1038/s12276-018-0071-8</a:t>
            </a:r>
            <a:endParaRPr lang="en-US" dirty="0"/>
          </a:p>
          <a:p>
            <a:r>
              <a:rPr lang="en-US" dirty="0"/>
              <a:t>Satija Lab. (2024). </a:t>
            </a:r>
            <a:r>
              <a:rPr lang="en-US" i="1" dirty="0"/>
              <a:t>Seurat v5 tutorials and documentation</a:t>
            </a:r>
            <a:r>
              <a:rPr lang="en-US" dirty="0"/>
              <a:t>. </a:t>
            </a:r>
            <a:r>
              <a:rPr lang="en-US" dirty="0">
                <a:hlinkClick r:id="rId3"/>
              </a:rPr>
              <a:t>https://satijalab.org/seurat/</a:t>
            </a:r>
            <a:endParaRPr lang="en-US" dirty="0"/>
          </a:p>
          <a:p>
            <a:r>
              <a:rPr lang="en-US" dirty="0" err="1"/>
              <a:t>Luecken</a:t>
            </a:r>
            <a:r>
              <a:rPr lang="en-US" dirty="0"/>
              <a:t>, M. D., &amp; Theis, F. J. (2019). Current best practices in single-cell RNA-seq analysis: a tutorial. </a:t>
            </a:r>
            <a:r>
              <a:rPr lang="en-US" i="1" dirty="0"/>
              <a:t>Molecular Systems Biology, 15</a:t>
            </a:r>
            <a:r>
              <a:rPr lang="en-US" dirty="0"/>
              <a:t>(6), e8746. </a:t>
            </a:r>
            <a:r>
              <a:rPr lang="en-US" dirty="0">
                <a:hlinkClick r:id="rId4"/>
              </a:rPr>
              <a:t>https://doi.org/10.15252/msb.20188746</a:t>
            </a:r>
            <a:endParaRPr lang="en-US" dirty="0"/>
          </a:p>
          <a:p>
            <a:endParaRPr lang="en-US" dirty="0"/>
          </a:p>
        </p:txBody>
      </p:sp>
    </p:spTree>
    <p:extLst>
      <p:ext uri="{BB962C8B-B14F-4D97-AF65-F5344CB8AC3E}">
        <p14:creationId xmlns:p14="http://schemas.microsoft.com/office/powerpoint/2010/main" val="42390652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238DF-CB34-9686-3483-6631FD3B3465}"/>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196450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A1EDA5E-A1CD-9388-6760-43D5D5C217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113" t="9820" r="10595" b="9067"/>
          <a:stretch/>
        </p:blipFill>
        <p:spPr bwMode="auto">
          <a:xfrm>
            <a:off x="939755" y="2285999"/>
            <a:ext cx="4812236" cy="3616037"/>
          </a:xfrm>
          <a:prstGeom prst="rect">
            <a:avLst/>
          </a:prstGeom>
          <a:solidFill>
            <a:srgbClr val="FFFFFF"/>
          </a:solidFill>
        </p:spPr>
      </p:pic>
      <p:sp>
        <p:nvSpPr>
          <p:cNvPr id="2" name="Title 1">
            <a:extLst>
              <a:ext uri="{FF2B5EF4-FFF2-40B4-BE49-F238E27FC236}">
                <a16:creationId xmlns:a16="http://schemas.microsoft.com/office/drawing/2014/main" id="{4F774507-BB83-6BED-5A07-BBB571C1F935}"/>
              </a:ext>
            </a:extLst>
          </p:cNvPr>
          <p:cNvSpPr>
            <a:spLocks noGrp="1"/>
          </p:cNvSpPr>
          <p:nvPr>
            <p:ph type="title"/>
          </p:nvPr>
        </p:nvSpPr>
        <p:spPr>
          <a:xfrm>
            <a:off x="734291" y="1191491"/>
            <a:ext cx="10681854" cy="803564"/>
          </a:xfrm>
        </p:spPr>
        <p:txBody>
          <a:bodyPr anchor="b">
            <a:normAutofit/>
          </a:bodyPr>
          <a:lstStyle/>
          <a:p>
            <a:r>
              <a:rPr lang="en-US" dirty="0"/>
              <a:t>The Central Dogma</a:t>
            </a:r>
          </a:p>
        </p:txBody>
      </p:sp>
      <p:sp>
        <p:nvSpPr>
          <p:cNvPr id="3" name="Content Placeholder 2">
            <a:extLst>
              <a:ext uri="{FF2B5EF4-FFF2-40B4-BE49-F238E27FC236}">
                <a16:creationId xmlns:a16="http://schemas.microsoft.com/office/drawing/2014/main" id="{C340E255-4A90-B8FA-238B-7DA350DEEADE}"/>
              </a:ext>
            </a:extLst>
          </p:cNvPr>
          <p:cNvSpPr>
            <a:spLocks noGrp="1"/>
          </p:cNvSpPr>
          <p:nvPr>
            <p:ph sz="quarter" idx="11"/>
          </p:nvPr>
        </p:nvSpPr>
        <p:spPr>
          <a:xfrm>
            <a:off x="6192981" y="2285998"/>
            <a:ext cx="5223164" cy="3616037"/>
          </a:xfrm>
        </p:spPr>
        <p:txBody>
          <a:bodyPr>
            <a:normAutofit/>
          </a:bodyPr>
          <a:lstStyle/>
          <a:p>
            <a:pPr marL="0" indent="0">
              <a:buNone/>
            </a:pPr>
            <a:r>
              <a:rPr lang="en-US" dirty="0"/>
              <a:t>A simplification, but Important</a:t>
            </a:r>
          </a:p>
          <a:p>
            <a:endParaRPr lang="en-US" dirty="0"/>
          </a:p>
          <a:p>
            <a:endParaRPr lang="en-US" dirty="0"/>
          </a:p>
        </p:txBody>
      </p:sp>
    </p:spTree>
    <p:extLst>
      <p:ext uri="{BB962C8B-B14F-4D97-AF65-F5344CB8AC3E}">
        <p14:creationId xmlns:p14="http://schemas.microsoft.com/office/powerpoint/2010/main" val="914092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lose up of a red, blue and orange LED screen">
            <a:extLst>
              <a:ext uri="{FF2B5EF4-FFF2-40B4-BE49-F238E27FC236}">
                <a16:creationId xmlns:a16="http://schemas.microsoft.com/office/drawing/2014/main" id="{33B39177-369D-BC39-4956-4E233F90DB9C}"/>
              </a:ext>
            </a:extLst>
          </p:cNvPr>
          <p:cNvPicPr>
            <a:picLocks noChangeAspect="1"/>
          </p:cNvPicPr>
          <p:nvPr/>
        </p:nvPicPr>
        <p:blipFill>
          <a:blip r:embed="rId2">
            <a:alphaModFix amt="36000"/>
          </a:blip>
          <a:srcRect t="5238" b="10492"/>
          <a:stretch/>
        </p:blipFill>
        <p:spPr>
          <a:xfrm>
            <a:off x="20" y="10"/>
            <a:ext cx="12191979" cy="6857990"/>
          </a:xfrm>
          <a:prstGeom prst="rect">
            <a:avLst/>
          </a:prstGeom>
        </p:spPr>
      </p:pic>
      <p:sp>
        <p:nvSpPr>
          <p:cNvPr id="2" name="Title 1">
            <a:extLst>
              <a:ext uri="{FF2B5EF4-FFF2-40B4-BE49-F238E27FC236}">
                <a16:creationId xmlns:a16="http://schemas.microsoft.com/office/drawing/2014/main" id="{F42AFF68-09EE-1603-10E4-98B7D7323DC4}"/>
              </a:ext>
            </a:extLst>
          </p:cNvPr>
          <p:cNvSpPr>
            <a:spLocks noGrp="1"/>
          </p:cNvSpPr>
          <p:nvPr>
            <p:ph type="title"/>
          </p:nvPr>
        </p:nvSpPr>
        <p:spPr>
          <a:xfrm>
            <a:off x="320039" y="175146"/>
            <a:ext cx="8196432" cy="960120"/>
          </a:xfrm>
        </p:spPr>
        <p:txBody>
          <a:bodyPr vert="horz" lIns="91440" tIns="45720" rIns="91440" bIns="45720" rtlCol="0" anchor="ctr">
            <a:normAutofit/>
          </a:bodyPr>
          <a:lstStyle/>
          <a:p>
            <a:pPr>
              <a:lnSpc>
                <a:spcPct val="90000"/>
              </a:lnSpc>
            </a:pPr>
            <a:r>
              <a:rPr lang="en-US" b="1" dirty="0">
                <a:solidFill>
                  <a:schemeClr val="bg1"/>
                </a:solidFill>
              </a:rPr>
              <a:t>Sequencing-by-synthesis (Illumina)</a:t>
            </a:r>
          </a:p>
        </p:txBody>
      </p:sp>
      <p:pic>
        <p:nvPicPr>
          <p:cNvPr id="4098" name="Picture 2">
            <a:extLst>
              <a:ext uri="{FF2B5EF4-FFF2-40B4-BE49-F238E27FC236}">
                <a16:creationId xmlns:a16="http://schemas.microsoft.com/office/drawing/2014/main" id="{626D1739-8222-F50C-ACD7-B046AA9B6F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6068" y="990313"/>
            <a:ext cx="7279861" cy="5583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438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34C7C-F81A-7160-4CC4-C10618985380}"/>
              </a:ext>
            </a:extLst>
          </p:cNvPr>
          <p:cNvSpPr>
            <a:spLocks noGrp="1"/>
          </p:cNvSpPr>
          <p:nvPr>
            <p:ph type="title"/>
          </p:nvPr>
        </p:nvSpPr>
        <p:spPr>
          <a:xfrm>
            <a:off x="831273" y="1025241"/>
            <a:ext cx="10640290" cy="696336"/>
          </a:xfrm>
        </p:spPr>
        <p:txBody>
          <a:bodyPr vert="horz" lIns="91440" tIns="45720" rIns="91440" bIns="45720" rtlCol="0" anchor="b">
            <a:normAutofit/>
          </a:bodyPr>
          <a:lstStyle/>
          <a:p>
            <a:r>
              <a:rPr lang="en-US" sz="2000" dirty="0"/>
              <a:t>Sequencing-by-synthesis resulted in “reads” not true quantification of the genes</a:t>
            </a:r>
          </a:p>
        </p:txBody>
      </p:sp>
      <p:pic>
        <p:nvPicPr>
          <p:cNvPr id="5122" name="Picture 2" descr="Explanation of mapping. ">
            <a:extLst>
              <a:ext uri="{FF2B5EF4-FFF2-40B4-BE49-F238E27FC236}">
                <a16:creationId xmlns:a16="http://schemas.microsoft.com/office/drawing/2014/main" id="{AEBF85FD-2778-DF4A-CDC1-C62A7C28BF4B}"/>
              </a:ext>
            </a:extLst>
          </p:cNvPr>
          <p:cNvPicPr>
            <a:picLocks noGrp="1" noChangeAspect="1" noChangeArrowheads="1"/>
          </p:cNvPicPr>
          <p:nvPr>
            <p:ph idx="10"/>
          </p:nvPr>
        </p:nvPicPr>
        <p:blipFill>
          <a:blip r:embed="rId2">
            <a:extLst>
              <a:ext uri="{28A0092B-C50C-407E-A947-70E740481C1C}">
                <a14:useLocalDpi xmlns:a14="http://schemas.microsoft.com/office/drawing/2010/main" val="0"/>
              </a:ext>
            </a:extLst>
          </a:blip>
          <a:stretch>
            <a:fillRect/>
          </a:stretch>
        </p:blipFill>
        <p:spPr bwMode="auto">
          <a:xfrm>
            <a:off x="2678862" y="1870366"/>
            <a:ext cx="6945112" cy="4045528"/>
          </a:xfrm>
          <a:prstGeom prst="rect">
            <a:avLst/>
          </a:prstGeom>
          <a:solidFill>
            <a:srgbClr val="FFFFFF"/>
          </a:solidFill>
        </p:spPr>
      </p:pic>
    </p:spTree>
    <p:extLst>
      <p:ext uri="{BB962C8B-B14F-4D97-AF65-F5344CB8AC3E}">
        <p14:creationId xmlns:p14="http://schemas.microsoft.com/office/powerpoint/2010/main" val="1043521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7B352-000F-7B33-348E-4D190FE2C999}"/>
              </a:ext>
            </a:extLst>
          </p:cNvPr>
          <p:cNvSpPr>
            <a:spLocks noGrp="1"/>
          </p:cNvSpPr>
          <p:nvPr>
            <p:ph type="title"/>
          </p:nvPr>
        </p:nvSpPr>
        <p:spPr/>
        <p:txBody>
          <a:bodyPr/>
          <a:lstStyle/>
          <a:p>
            <a:r>
              <a:rPr lang="en-US" dirty="0"/>
              <a:t>Why single‑cell transcriptomics?</a:t>
            </a:r>
          </a:p>
        </p:txBody>
      </p:sp>
      <p:pic>
        <p:nvPicPr>
          <p:cNvPr id="1026" name="Picture 2">
            <a:extLst>
              <a:ext uri="{FF2B5EF4-FFF2-40B4-BE49-F238E27FC236}">
                <a16:creationId xmlns:a16="http://schemas.microsoft.com/office/drawing/2014/main" id="{8AD71DFB-9699-6612-DB06-9D828D5B4577}"/>
              </a:ext>
            </a:extLst>
          </p:cNvPr>
          <p:cNvPicPr>
            <a:picLocks noGrp="1" noChangeAspect="1" noChangeArrowheads="1"/>
          </p:cNvPicPr>
          <p:nvPr>
            <p:ph idx="10"/>
          </p:nvPr>
        </p:nvPicPr>
        <p:blipFill>
          <a:blip r:embed="rId3">
            <a:extLst>
              <a:ext uri="{28A0092B-C50C-407E-A947-70E740481C1C}">
                <a14:useLocalDpi xmlns:a14="http://schemas.microsoft.com/office/drawing/2010/main" val="0"/>
              </a:ext>
            </a:extLst>
          </a:blip>
          <a:srcRect/>
          <a:stretch>
            <a:fillRect/>
          </a:stretch>
        </p:blipFill>
        <p:spPr bwMode="auto">
          <a:xfrm>
            <a:off x="1677013" y="1675689"/>
            <a:ext cx="8062120" cy="443416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578B98C-41F0-2EEB-8411-D26A867E366C}"/>
              </a:ext>
            </a:extLst>
          </p:cNvPr>
          <p:cNvSpPr txBox="1"/>
          <p:nvPr/>
        </p:nvSpPr>
        <p:spPr>
          <a:xfrm>
            <a:off x="1677013" y="6219101"/>
            <a:ext cx="7637675" cy="646331"/>
          </a:xfrm>
          <a:prstGeom prst="rect">
            <a:avLst/>
          </a:prstGeom>
          <a:noFill/>
        </p:spPr>
        <p:txBody>
          <a:bodyPr wrap="square">
            <a:spAutoFit/>
          </a:bodyPr>
          <a:lstStyle/>
          <a:p>
            <a:pPr algn="l" fontAlgn="base">
              <a:buNone/>
            </a:pPr>
            <a:r>
              <a:rPr lang="en-US" sz="1200" b="0" i="0" dirty="0">
                <a:solidFill>
                  <a:srgbClr val="000000"/>
                </a:solidFill>
                <a:effectLst/>
                <a:latin typeface="GillSansRegular"/>
              </a:rPr>
              <a:t>Benchmarking </a:t>
            </a:r>
            <a:r>
              <a:rPr lang="en-US" sz="1200" b="0" i="0" dirty="0" err="1">
                <a:solidFill>
                  <a:srgbClr val="000000"/>
                </a:solidFill>
                <a:effectLst/>
                <a:latin typeface="GillSansRegular"/>
              </a:rPr>
              <a:t>scRNA</a:t>
            </a:r>
            <a:r>
              <a:rPr lang="en-US" sz="1200" b="0" i="0" dirty="0">
                <a:solidFill>
                  <a:srgbClr val="000000"/>
                </a:solidFill>
                <a:effectLst/>
                <a:latin typeface="GillSansRegular"/>
              </a:rPr>
              <a:t>-seq imputation tools with respect to network inference highlights deficits in performance at high levels of sparsity. </a:t>
            </a:r>
            <a:r>
              <a:rPr lang="en-US" sz="1200" b="0" i="0" dirty="0">
                <a:solidFill>
                  <a:srgbClr val="333333"/>
                </a:solidFill>
                <a:effectLst/>
                <a:latin typeface="GillSansRegular"/>
              </a:rPr>
              <a:t>Lisa Maria</a:t>
            </a:r>
            <a:r>
              <a:rPr lang="en-US" sz="1200" b="0" i="0" dirty="0">
                <a:solidFill>
                  <a:srgbClr val="333333"/>
                </a:solidFill>
                <a:effectLst/>
                <a:latin typeface="inherit"/>
              </a:rPr>
              <a:t> </a:t>
            </a:r>
            <a:r>
              <a:rPr lang="en-US" sz="1200" b="0" i="0" dirty="0" err="1">
                <a:solidFill>
                  <a:srgbClr val="333333"/>
                </a:solidFill>
                <a:effectLst/>
                <a:latin typeface="GillSansRegular"/>
              </a:rPr>
              <a:t>Steinheuer</a:t>
            </a:r>
            <a:r>
              <a:rPr lang="en-US" sz="1200" b="0" i="0" dirty="0">
                <a:solidFill>
                  <a:srgbClr val="333333"/>
                </a:solidFill>
                <a:effectLst/>
                <a:latin typeface="inherit"/>
              </a:rPr>
              <a:t>, </a:t>
            </a:r>
            <a:r>
              <a:rPr lang="en-US" sz="1200" b="0" i="0" dirty="0">
                <a:solidFill>
                  <a:srgbClr val="333333"/>
                </a:solidFill>
                <a:effectLst/>
                <a:latin typeface="GillSansRegular"/>
              </a:rPr>
              <a:t>Sebastian</a:t>
            </a:r>
            <a:r>
              <a:rPr lang="en-US" sz="1200" b="0" i="0" dirty="0">
                <a:solidFill>
                  <a:srgbClr val="333333"/>
                </a:solidFill>
                <a:effectLst/>
                <a:latin typeface="inherit"/>
              </a:rPr>
              <a:t> </a:t>
            </a:r>
            <a:r>
              <a:rPr lang="en-US" sz="1200" b="0" i="0" dirty="0" err="1">
                <a:solidFill>
                  <a:srgbClr val="333333"/>
                </a:solidFill>
                <a:effectLst/>
                <a:latin typeface="GillSansRegular"/>
              </a:rPr>
              <a:t>Canzler</a:t>
            </a:r>
            <a:r>
              <a:rPr lang="en-US" sz="1200" b="0" i="0" dirty="0">
                <a:solidFill>
                  <a:srgbClr val="333333"/>
                </a:solidFill>
                <a:effectLst/>
                <a:latin typeface="inherit"/>
              </a:rPr>
              <a:t>, </a:t>
            </a:r>
            <a:r>
              <a:rPr lang="en-US" sz="1200" b="0" i="0" dirty="0">
                <a:solidFill>
                  <a:srgbClr val="333333"/>
                </a:solidFill>
                <a:effectLst/>
                <a:latin typeface="GillSansRegular"/>
              </a:rPr>
              <a:t>Jörg</a:t>
            </a:r>
            <a:r>
              <a:rPr lang="en-US" sz="1200" b="0" i="0" dirty="0">
                <a:solidFill>
                  <a:srgbClr val="333333"/>
                </a:solidFill>
                <a:effectLst/>
                <a:latin typeface="inherit"/>
              </a:rPr>
              <a:t> </a:t>
            </a:r>
            <a:r>
              <a:rPr lang="en-US" sz="1200" b="0" i="0" dirty="0" err="1">
                <a:solidFill>
                  <a:srgbClr val="333333"/>
                </a:solidFill>
                <a:effectLst/>
                <a:latin typeface="GillSansRegular"/>
              </a:rPr>
              <a:t>Hackermüller</a:t>
            </a:r>
            <a:r>
              <a:rPr lang="en-US" sz="1200" dirty="0">
                <a:solidFill>
                  <a:srgbClr val="333333"/>
                </a:solidFill>
                <a:latin typeface="Helvetica Neue"/>
              </a:rPr>
              <a:t> </a:t>
            </a:r>
            <a:r>
              <a:rPr lang="en-US" sz="1200" b="0" i="0" dirty="0" err="1">
                <a:solidFill>
                  <a:srgbClr val="333333"/>
                </a:solidFill>
                <a:effectLst/>
                <a:latin typeface="inherit"/>
              </a:rPr>
              <a:t>bioRxiv</a:t>
            </a:r>
            <a:r>
              <a:rPr lang="en-US" sz="1200" b="0" i="0" dirty="0">
                <a:solidFill>
                  <a:srgbClr val="333333"/>
                </a:solidFill>
                <a:effectLst/>
                <a:latin typeface="inherit"/>
              </a:rPr>
              <a:t> 2021.04.02.438193; </a:t>
            </a:r>
            <a:r>
              <a:rPr lang="en-US" sz="1200" b="0" i="0" dirty="0" err="1">
                <a:solidFill>
                  <a:srgbClr val="333333"/>
                </a:solidFill>
                <a:effectLst/>
                <a:latin typeface="inherit"/>
              </a:rPr>
              <a:t>doi</a:t>
            </a:r>
            <a:r>
              <a:rPr lang="en-US" sz="1200" b="0" i="0" dirty="0">
                <a:solidFill>
                  <a:srgbClr val="333333"/>
                </a:solidFill>
                <a:effectLst/>
                <a:latin typeface="inherit"/>
              </a:rPr>
              <a:t>: https://doi.org/10.1101/2021.04.02.438193</a:t>
            </a:r>
            <a:endParaRPr lang="en-US" sz="1200" b="0" i="0" dirty="0">
              <a:solidFill>
                <a:srgbClr val="333333"/>
              </a:solidFill>
              <a:effectLst/>
              <a:latin typeface="Helvetica Neue"/>
            </a:endParaRPr>
          </a:p>
        </p:txBody>
      </p:sp>
    </p:spTree>
    <p:extLst>
      <p:ext uri="{BB962C8B-B14F-4D97-AF65-F5344CB8AC3E}">
        <p14:creationId xmlns:p14="http://schemas.microsoft.com/office/powerpoint/2010/main" val="2646383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AE93A-E805-3F08-D84E-FD5ED9FB2050}"/>
              </a:ext>
            </a:extLst>
          </p:cNvPr>
          <p:cNvSpPr>
            <a:spLocks noGrp="1"/>
          </p:cNvSpPr>
          <p:nvPr>
            <p:ph type="title"/>
          </p:nvPr>
        </p:nvSpPr>
        <p:spPr>
          <a:xfrm>
            <a:off x="831273" y="1025241"/>
            <a:ext cx="10640290" cy="696336"/>
          </a:xfrm>
        </p:spPr>
        <p:txBody>
          <a:bodyPr anchor="b">
            <a:normAutofit/>
          </a:bodyPr>
          <a:lstStyle/>
          <a:p>
            <a:r>
              <a:rPr lang="en-US" dirty="0"/>
              <a:t>The usefulness of Single-Cell Transcriptomics</a:t>
            </a:r>
          </a:p>
        </p:txBody>
      </p:sp>
      <p:sp>
        <p:nvSpPr>
          <p:cNvPr id="3" name="Content Placeholder 2">
            <a:extLst>
              <a:ext uri="{FF2B5EF4-FFF2-40B4-BE49-F238E27FC236}">
                <a16:creationId xmlns:a16="http://schemas.microsoft.com/office/drawing/2014/main" id="{85206424-2B67-6713-7435-8369725CC6A9}"/>
              </a:ext>
            </a:extLst>
          </p:cNvPr>
          <p:cNvSpPr>
            <a:spLocks noGrp="1"/>
          </p:cNvSpPr>
          <p:nvPr>
            <p:ph idx="10"/>
          </p:nvPr>
        </p:nvSpPr>
        <p:spPr>
          <a:xfrm>
            <a:off x="831273" y="1870366"/>
            <a:ext cx="10640291" cy="4045528"/>
          </a:xfrm>
        </p:spPr>
        <p:txBody>
          <a:bodyPr>
            <a:normAutofit/>
          </a:bodyPr>
          <a:lstStyle/>
          <a:p>
            <a:pPr marL="0" indent="0">
              <a:buNone/>
            </a:pPr>
            <a:r>
              <a:rPr lang="en-US" sz="1500" b="1" kern="0" dirty="0"/>
              <a:t>Resolves heterogeneity</a:t>
            </a:r>
          </a:p>
          <a:p>
            <a:r>
              <a:rPr lang="en-US" sz="1500" kern="0" dirty="0"/>
              <a:t>Distinguishes different cell types/states within complex tissues.</a:t>
            </a:r>
          </a:p>
          <a:p>
            <a:r>
              <a:rPr lang="en-US" sz="1500" kern="0" dirty="0"/>
              <a:t>Identifies rare populations (e.g., stem cells, tumor-infiltrating immune cells).</a:t>
            </a:r>
          </a:p>
          <a:p>
            <a:pPr marL="0" indent="0">
              <a:buNone/>
            </a:pPr>
            <a:r>
              <a:rPr lang="en-US" sz="1500" b="1" kern="0" dirty="0"/>
              <a:t>Maps developmental trajectories</a:t>
            </a:r>
          </a:p>
          <a:p>
            <a:r>
              <a:rPr lang="en-US" sz="1500" kern="0" dirty="0"/>
              <a:t>Reveals how cells differentiate and transition across states.</a:t>
            </a:r>
          </a:p>
          <a:p>
            <a:r>
              <a:rPr lang="en-US" sz="1500" kern="0" dirty="0" err="1"/>
              <a:t>Pseudotime</a:t>
            </a:r>
            <a:r>
              <a:rPr lang="en-US" sz="1500" kern="0" dirty="0"/>
              <a:t> and lineage inference give temporal insights.</a:t>
            </a:r>
          </a:p>
          <a:p>
            <a:pPr marL="0" indent="0">
              <a:buNone/>
            </a:pPr>
            <a:r>
              <a:rPr lang="en-US" sz="1500" b="1" kern="0" dirty="0"/>
              <a:t>Improves disease understanding</a:t>
            </a:r>
          </a:p>
          <a:p>
            <a:r>
              <a:rPr lang="en-US" sz="1500" kern="0" dirty="0"/>
              <a:t>Dissects tumor microenvironments, immune landscapes, neuronal diversity.</a:t>
            </a:r>
          </a:p>
          <a:p>
            <a:r>
              <a:rPr lang="en-US" sz="1500" kern="0" dirty="0"/>
              <a:t>Links cell states to pathology (cancer, autoimmunity, neurodegeneration).</a:t>
            </a:r>
          </a:p>
          <a:p>
            <a:pPr marL="0" indent="0">
              <a:buNone/>
            </a:pPr>
            <a:r>
              <a:rPr lang="en-US" sz="1500" b="1" kern="0" dirty="0"/>
              <a:t>Enables personalized medicine</a:t>
            </a:r>
          </a:p>
          <a:p>
            <a:r>
              <a:rPr lang="en-US" sz="1500" kern="0" dirty="0"/>
              <a:t>Profiles patient samples at cellular resolution.</a:t>
            </a:r>
          </a:p>
          <a:p>
            <a:r>
              <a:rPr lang="en-US" sz="1500" kern="0" dirty="0"/>
              <a:t>Identifies biomarkers and druggable targets at single-cell resolution.</a:t>
            </a:r>
          </a:p>
        </p:txBody>
      </p:sp>
    </p:spTree>
    <p:extLst>
      <p:ext uri="{BB962C8B-B14F-4D97-AF65-F5344CB8AC3E}">
        <p14:creationId xmlns:p14="http://schemas.microsoft.com/office/powerpoint/2010/main" val="1585409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1" name="Content Placeholder 1">
            <a:extLst>
              <a:ext uri="{FF2B5EF4-FFF2-40B4-BE49-F238E27FC236}">
                <a16:creationId xmlns:a16="http://schemas.microsoft.com/office/drawing/2014/main" id="{F1B52E46-2346-32A2-07BD-D86C2D58A2D8}"/>
              </a:ext>
            </a:extLst>
          </p:cNvPr>
          <p:cNvSpPr>
            <a:spLocks noGrp="1"/>
          </p:cNvSpPr>
          <p:nvPr>
            <p:ph sz="quarter" idx="10"/>
          </p:nvPr>
        </p:nvSpPr>
        <p:spPr>
          <a:xfrm>
            <a:off x="734291" y="2285999"/>
            <a:ext cx="5223164" cy="3616037"/>
          </a:xfrm>
        </p:spPr>
        <p:txBody>
          <a:bodyPr>
            <a:normAutofit/>
          </a:bodyPr>
          <a:lstStyle/>
          <a:p>
            <a:r>
              <a:rPr lang="en-US" sz="2400" dirty="0"/>
              <a:t>Trapnell, C., </a:t>
            </a:r>
            <a:r>
              <a:rPr lang="en-US" sz="2400" dirty="0" err="1"/>
              <a:t>Cacchiarelli</a:t>
            </a:r>
            <a:r>
              <a:rPr lang="en-US" sz="2400" dirty="0"/>
              <a:t>, D., Grimsby, J. </a:t>
            </a:r>
            <a:r>
              <a:rPr lang="en-US" sz="2400" i="1" dirty="0"/>
              <a:t>et al.</a:t>
            </a:r>
            <a:r>
              <a:rPr lang="en-US" sz="2400" dirty="0"/>
              <a:t> The dynamics and regulators of cell fate decisions are revealed by </a:t>
            </a:r>
            <a:r>
              <a:rPr lang="en-US" sz="2400" dirty="0" err="1"/>
              <a:t>pseudotemporal</a:t>
            </a:r>
            <a:r>
              <a:rPr lang="en-US" sz="2400" dirty="0"/>
              <a:t> ordering of single cells. </a:t>
            </a:r>
            <a:r>
              <a:rPr lang="en-US" sz="2400" i="1" dirty="0"/>
              <a:t>Nat </a:t>
            </a:r>
            <a:r>
              <a:rPr lang="en-US" sz="2400" i="1" dirty="0" err="1"/>
              <a:t>Biotechnol</a:t>
            </a:r>
            <a:r>
              <a:rPr lang="en-US" sz="2400" dirty="0"/>
              <a:t> </a:t>
            </a:r>
            <a:r>
              <a:rPr lang="en-US" sz="2400" b="1" dirty="0"/>
              <a:t>32</a:t>
            </a:r>
            <a:r>
              <a:rPr lang="en-US" sz="2400" dirty="0"/>
              <a:t>, 381–386 (2014). https://doi.org/10.1038/nbt.2859</a:t>
            </a:r>
          </a:p>
        </p:txBody>
      </p:sp>
      <p:sp>
        <p:nvSpPr>
          <p:cNvPr id="2" name="Title 1">
            <a:extLst>
              <a:ext uri="{FF2B5EF4-FFF2-40B4-BE49-F238E27FC236}">
                <a16:creationId xmlns:a16="http://schemas.microsoft.com/office/drawing/2014/main" id="{6697E12A-9D53-62E7-4C5B-1085A8FAB241}"/>
              </a:ext>
            </a:extLst>
          </p:cNvPr>
          <p:cNvSpPr>
            <a:spLocks noGrp="1"/>
          </p:cNvSpPr>
          <p:nvPr>
            <p:ph type="title"/>
          </p:nvPr>
        </p:nvSpPr>
        <p:spPr>
          <a:xfrm>
            <a:off x="734291" y="1191491"/>
            <a:ext cx="10681854" cy="803564"/>
          </a:xfrm>
        </p:spPr>
        <p:txBody>
          <a:bodyPr anchor="b">
            <a:normAutofit/>
          </a:bodyPr>
          <a:lstStyle/>
          <a:p>
            <a:r>
              <a:rPr lang="en-US"/>
              <a:t>Developmental Trajectories (Pseudotime Analysis)</a:t>
            </a:r>
            <a:endParaRPr lang="en-US" dirty="0"/>
          </a:p>
        </p:txBody>
      </p:sp>
      <p:pic>
        <p:nvPicPr>
          <p:cNvPr id="11266" name="Picture 2" descr="A colorful lines and dots&#10;&#10;AI-generated content may be incorrect.">
            <a:extLst>
              <a:ext uri="{FF2B5EF4-FFF2-40B4-BE49-F238E27FC236}">
                <a16:creationId xmlns:a16="http://schemas.microsoft.com/office/drawing/2014/main" id="{89F5446C-9D89-290D-7ACD-E40326CA989D}"/>
              </a:ext>
            </a:extLst>
          </p:cNvPr>
          <p:cNvPicPr>
            <a:picLocks noGrp="1" noChangeAspect="1" noChangeArrowheads="1"/>
          </p:cNvPicPr>
          <p:nvPr>
            <p:ph sz="quarter" idx="11"/>
          </p:nvPr>
        </p:nvPicPr>
        <p:blipFill>
          <a:blip r:embed="rId3">
            <a:extLst>
              <a:ext uri="{28A0092B-C50C-407E-A947-70E740481C1C}">
                <a14:useLocalDpi xmlns:a14="http://schemas.microsoft.com/office/drawing/2010/main" val="0"/>
              </a:ext>
            </a:extLst>
          </a:blip>
          <a:srcRect t="1728" r="1" b="11734"/>
          <a:stretch>
            <a:fillRect/>
          </a:stretch>
        </p:blipFill>
        <p:spPr bwMode="auto">
          <a:xfrm>
            <a:off x="6192981" y="2285998"/>
            <a:ext cx="5223164" cy="3616037"/>
          </a:xfrm>
          <a:prstGeom prst="rect">
            <a:avLst/>
          </a:prstGeom>
          <a:solidFill>
            <a:srgbClr val="FFFFFF"/>
          </a:solidFill>
        </p:spPr>
      </p:pic>
    </p:spTree>
    <p:extLst>
      <p:ext uri="{BB962C8B-B14F-4D97-AF65-F5344CB8AC3E}">
        <p14:creationId xmlns:p14="http://schemas.microsoft.com/office/powerpoint/2010/main" val="1326396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4C34FB-43BF-C3BB-760B-313EA4E732CC}"/>
              </a:ext>
            </a:extLst>
          </p:cNvPr>
          <p:cNvSpPr>
            <a:spLocks noGrp="1"/>
          </p:cNvSpPr>
          <p:nvPr>
            <p:ph sz="quarter" idx="10"/>
          </p:nvPr>
        </p:nvSpPr>
        <p:spPr>
          <a:xfrm>
            <a:off x="734291" y="2285999"/>
            <a:ext cx="5223164" cy="3616037"/>
          </a:xfrm>
        </p:spPr>
        <p:txBody>
          <a:bodyPr>
            <a:normAutofit/>
          </a:bodyPr>
          <a:lstStyle/>
          <a:p>
            <a:r>
              <a:rPr lang="en-US" dirty="0"/>
              <a:t>Itay Tirosh </a:t>
            </a:r>
            <a:r>
              <a:rPr lang="en-US" i="1" dirty="0"/>
              <a:t>et al.</a:t>
            </a:r>
            <a:r>
              <a:rPr lang="en-US" dirty="0"/>
              <a:t>, Dissecting the multicellular ecosystem of metastatic melanoma by single-cell RNA-seq. </a:t>
            </a:r>
            <a:r>
              <a:rPr lang="en-US" i="1" dirty="0"/>
              <a:t>Science </a:t>
            </a:r>
            <a:r>
              <a:rPr lang="en-US" b="1" dirty="0"/>
              <a:t>352</a:t>
            </a:r>
            <a:r>
              <a:rPr lang="en-US" dirty="0"/>
              <a:t>, 189 -196 (2016). DOI: </a:t>
            </a:r>
            <a:r>
              <a:rPr lang="en-US" dirty="0">
                <a:hlinkClick r:id="rId2"/>
              </a:rPr>
              <a:t>10.1126/science.aad0501</a:t>
            </a:r>
            <a:endParaRPr lang="en-US" dirty="0"/>
          </a:p>
        </p:txBody>
      </p:sp>
      <p:sp>
        <p:nvSpPr>
          <p:cNvPr id="3" name="Title 2">
            <a:extLst>
              <a:ext uri="{FF2B5EF4-FFF2-40B4-BE49-F238E27FC236}">
                <a16:creationId xmlns:a16="http://schemas.microsoft.com/office/drawing/2014/main" id="{1B139EDE-AAB5-097B-C81B-EB2B15E88396}"/>
              </a:ext>
            </a:extLst>
          </p:cNvPr>
          <p:cNvSpPr>
            <a:spLocks noGrp="1"/>
          </p:cNvSpPr>
          <p:nvPr>
            <p:ph type="title"/>
          </p:nvPr>
        </p:nvSpPr>
        <p:spPr>
          <a:xfrm>
            <a:off x="734291" y="1191491"/>
            <a:ext cx="10681854" cy="803564"/>
          </a:xfrm>
        </p:spPr>
        <p:txBody>
          <a:bodyPr anchor="b">
            <a:normAutofit/>
          </a:bodyPr>
          <a:lstStyle/>
          <a:p>
            <a:r>
              <a:rPr lang="en-US" dirty="0"/>
              <a:t>Resolving Heterogeneity</a:t>
            </a:r>
          </a:p>
        </p:txBody>
      </p:sp>
      <p:pic>
        <p:nvPicPr>
          <p:cNvPr id="6" name="Picture 5" descr="A diagram of different colored cells&#10;&#10;AI-generated content may be incorrect.">
            <a:extLst>
              <a:ext uri="{FF2B5EF4-FFF2-40B4-BE49-F238E27FC236}">
                <a16:creationId xmlns:a16="http://schemas.microsoft.com/office/drawing/2014/main" id="{C7C7BE24-08F6-767F-D470-E30295568754}"/>
              </a:ext>
            </a:extLst>
          </p:cNvPr>
          <p:cNvPicPr>
            <a:picLocks noChangeAspect="1"/>
          </p:cNvPicPr>
          <p:nvPr/>
        </p:nvPicPr>
        <p:blipFill>
          <a:blip r:embed="rId3"/>
          <a:stretch>
            <a:fillRect/>
          </a:stretch>
        </p:blipFill>
        <p:spPr>
          <a:xfrm>
            <a:off x="6192981" y="2429133"/>
            <a:ext cx="5223164" cy="3329766"/>
          </a:xfrm>
          <a:prstGeom prst="rect">
            <a:avLst/>
          </a:prstGeom>
          <a:noFill/>
        </p:spPr>
      </p:pic>
    </p:spTree>
    <p:extLst>
      <p:ext uri="{BB962C8B-B14F-4D97-AF65-F5344CB8AC3E}">
        <p14:creationId xmlns:p14="http://schemas.microsoft.com/office/powerpoint/2010/main" val="3476023678"/>
      </p:ext>
    </p:extLst>
  </p:cSld>
  <p:clrMapOvr>
    <a:masterClrMapping/>
  </p:clrMapOvr>
</p:sld>
</file>

<file path=ppt/theme/theme1.xml><?xml version="1.0" encoding="utf-8"?>
<a:theme xmlns:a="http://schemas.openxmlformats.org/drawingml/2006/main" name="Template PPT INBIO">
  <a:themeElements>
    <a:clrScheme name="Custom 3">
      <a:dk1>
        <a:srgbClr val="0B0042"/>
      </a:dk1>
      <a:lt1>
        <a:srgbClr val="EFF0F1"/>
      </a:lt1>
      <a:dk2>
        <a:srgbClr val="3A3838"/>
      </a:dk2>
      <a:lt2>
        <a:srgbClr val="FFFFFF"/>
      </a:lt2>
      <a:accent1>
        <a:srgbClr val="FEBF10"/>
      </a:accent1>
      <a:accent2>
        <a:srgbClr val="ED7D31"/>
      </a:accent2>
      <a:accent3>
        <a:srgbClr val="1E18A0"/>
      </a:accent3>
      <a:accent4>
        <a:srgbClr val="FED666"/>
      </a:accent4>
      <a:accent5>
        <a:srgbClr val="5B9BD5"/>
      </a:accent5>
      <a:accent6>
        <a:srgbClr val="70AD47"/>
      </a:accent6>
      <a:hlink>
        <a:srgbClr val="0563C1"/>
      </a:hlink>
      <a:folHlink>
        <a:srgbClr val="C55A1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Template PPT INBIO</Template>
  <TotalTime>5843</TotalTime>
  <Words>1619</Words>
  <Application>Microsoft Office PowerPoint</Application>
  <PresentationFormat>Widescreen</PresentationFormat>
  <Paragraphs>144</Paragraphs>
  <Slides>29</Slides>
  <Notes>10</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Template PPT INBIO</vt:lpstr>
      <vt:lpstr>Foundations of Single‑Cell Transcriptomics</vt:lpstr>
      <vt:lpstr>Speaker Introduction</vt:lpstr>
      <vt:lpstr>The Central Dogma</vt:lpstr>
      <vt:lpstr>Sequencing-by-synthesis (Illumina)</vt:lpstr>
      <vt:lpstr>Sequencing-by-synthesis resulted in “reads” not true quantification of the genes</vt:lpstr>
      <vt:lpstr>Why single‑cell transcriptomics?</vt:lpstr>
      <vt:lpstr>The usefulness of Single-Cell Transcriptomics</vt:lpstr>
      <vt:lpstr>Developmental Trajectories (Pseudotime Analysis)</vt:lpstr>
      <vt:lpstr>Resolving Heterogeneity</vt:lpstr>
      <vt:lpstr>Overview of scRNA‑seq technologies</vt:lpstr>
      <vt:lpstr>Single‑cell isolation methods</vt:lpstr>
      <vt:lpstr>PowerPoint Presentation</vt:lpstr>
      <vt:lpstr>PowerPoint Presentation</vt:lpstr>
      <vt:lpstr>Unique molecular identifiers (UMIs) &amp; Barcodes</vt:lpstr>
      <vt:lpstr>Barcodes</vt:lpstr>
      <vt:lpstr>Experimental design considerations</vt:lpstr>
      <vt:lpstr>The Importance of Sequencing Depths</vt:lpstr>
      <vt:lpstr>RNA-Seq Sequencing Depths vs Single Cell Sequencing Depths</vt:lpstr>
      <vt:lpstr>Read Alignments and Quantification</vt:lpstr>
      <vt:lpstr>Results RNA-Seq vs Single Cell RNA-Seq</vt:lpstr>
      <vt:lpstr>Data Management and Analysis</vt:lpstr>
      <vt:lpstr>Typical Workflow: From Sequencing to Count Matrix</vt:lpstr>
      <vt:lpstr>Core Analyses (Essential Steps)</vt:lpstr>
      <vt:lpstr>Advanced Analyses (Optional)</vt:lpstr>
      <vt:lpstr>Technical challenges and limitations</vt:lpstr>
      <vt:lpstr>Note the many zeros</vt:lpstr>
      <vt:lpstr>Batch Effects in Real World Example</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Foundations of Single‑Cell Transcriptomics</dc:title>
  <dc:creator>Ardo Sanjaya</dc:creator>
  <cp:lastModifiedBy>Ardo S</cp:lastModifiedBy>
  <cp:revision>2</cp:revision>
  <dcterms:created xsi:type="dcterms:W3CDTF">2025-09-02T13:55:06Z</dcterms:created>
  <dcterms:modified xsi:type="dcterms:W3CDTF">2025-09-19T11:15:42Z</dcterms:modified>
</cp:coreProperties>
</file>